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57" r:id="rId2"/>
    <p:sldId id="278" r:id="rId3"/>
    <p:sldId id="260" r:id="rId4"/>
    <p:sldId id="269" r:id="rId5"/>
    <p:sldId id="277" r:id="rId6"/>
    <p:sldId id="279" r:id="rId7"/>
    <p:sldId id="258" r:id="rId8"/>
    <p:sldId id="264" r:id="rId9"/>
    <p:sldId id="261" r:id="rId10"/>
    <p:sldId id="262" r:id="rId11"/>
    <p:sldId id="256" r:id="rId12"/>
    <p:sldId id="263" r:id="rId13"/>
    <p:sldId id="265" r:id="rId14"/>
    <p:sldId id="266" r:id="rId15"/>
    <p:sldId id="267" r:id="rId16"/>
    <p:sldId id="26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9" autoAdjust="0"/>
    <p:restoredTop sz="94660"/>
  </p:normalViewPr>
  <p:slideViewPr>
    <p:cSldViewPr snapToGrid="0">
      <p:cViewPr varScale="1">
        <p:scale>
          <a:sx n="76" d="100"/>
          <a:sy n="76" d="100"/>
        </p:scale>
        <p:origin x="31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1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692C34-0C11-4B75-AB6D-8F2958464684}" type="datetimeFigureOut">
              <a:rPr lang="es-AR" smtClean="0"/>
              <a:t>14/3/2022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0646A-B8B1-491B-A646-0EBB651161C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48137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62050" y="367903"/>
            <a:ext cx="9905998" cy="1905000"/>
          </a:xfrm>
        </p:spPr>
        <p:txBody>
          <a:bodyPr/>
          <a:lstStyle/>
          <a:p>
            <a:pPr algn="ctr"/>
            <a:r>
              <a:rPr lang="es-AR" dirty="0"/>
              <a:t>PROYECTO UBANEX: 2012-2022</a:t>
            </a:r>
            <a:br>
              <a:rPr lang="es-AR" dirty="0"/>
            </a:br>
            <a:r>
              <a:rPr lang="es-AR" dirty="0"/>
              <a:t>”SANTA LUCIA EN MOVIMIENTO”</a:t>
            </a:r>
            <a:br>
              <a:rPr lang="es-AR" dirty="0"/>
            </a:br>
            <a:r>
              <a:rPr lang="es-AR" dirty="0"/>
              <a:t>“10 AÑOS”</a:t>
            </a:r>
            <a:endParaRPr lang="en-US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4 Marcador de contenid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76405" y="2112000"/>
            <a:ext cx="2952750" cy="1831871"/>
          </a:xfrm>
          <a:prstGeom prst="rect">
            <a:avLst/>
          </a:prstGeom>
        </p:spPr>
      </p:pic>
      <p:pic>
        <p:nvPicPr>
          <p:cNvPr id="7" name="5 Marcador de contenid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1750" y="2272903"/>
            <a:ext cx="3162301" cy="4217755"/>
          </a:xfrm>
          <a:prstGeom prst="rect">
            <a:avLst/>
          </a:prstGeom>
        </p:spPr>
      </p:pic>
      <p:pic>
        <p:nvPicPr>
          <p:cNvPr id="8" name="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648" y="4337967"/>
            <a:ext cx="3018507" cy="226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652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40" y="105847"/>
            <a:ext cx="2157409" cy="3051691"/>
          </a:xfrm>
        </p:spPr>
      </p:pic>
      <p:sp>
        <p:nvSpPr>
          <p:cNvPr id="8" name="Marcador de texto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Marcador de contenido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730" y="184644"/>
            <a:ext cx="2094970" cy="2963369"/>
          </a:xfr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532" y="220437"/>
            <a:ext cx="2131018" cy="301435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336" y="3429000"/>
            <a:ext cx="2424151" cy="3429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044" y="3429000"/>
            <a:ext cx="2346362" cy="331896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523" y="3487244"/>
            <a:ext cx="2353222" cy="332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76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2152650"/>
            <a:ext cx="5459805" cy="40386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60562" y="609601"/>
            <a:ext cx="8676222" cy="1200149"/>
          </a:xfrm>
        </p:spPr>
        <p:txBody>
          <a:bodyPr>
            <a:normAutofit/>
          </a:bodyPr>
          <a:lstStyle/>
          <a:p>
            <a:r>
              <a:rPr lang="es-AR" sz="2800" dirty="0"/>
              <a:t>Folletos para docenes y autoridades locales</a:t>
            </a:r>
            <a:endParaRPr lang="en-US" sz="28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550" y="2095500"/>
            <a:ext cx="5729511" cy="4238100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781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Muestreos y diagnostico</a:t>
            </a:r>
            <a:endParaRPr lang="en-U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280" y="3486150"/>
            <a:ext cx="3397249" cy="2547937"/>
          </a:xfrm>
        </p:spPr>
      </p:pic>
      <p:sp>
        <p:nvSpPr>
          <p:cNvPr id="10" name="Marcador de texto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Marcador de contenido 2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648" y="533400"/>
            <a:ext cx="3397249" cy="2547937"/>
          </a:xfr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00" y="3562350"/>
            <a:ext cx="439420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17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err="1"/>
              <a:t>cirugia</a:t>
            </a:r>
            <a:endParaRPr lang="en-US" dirty="0"/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3" y="2857500"/>
            <a:ext cx="4876800" cy="2743200"/>
          </a:xfrm>
        </p:spPr>
      </p:pic>
      <p:pic>
        <p:nvPicPr>
          <p:cNvPr id="11" name="Marcador de contenido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213" y="2667000"/>
            <a:ext cx="4165600" cy="3124200"/>
          </a:xfrm>
        </p:spPr>
      </p:pic>
    </p:spTree>
    <p:extLst>
      <p:ext uri="{BB962C8B-B14F-4D97-AF65-F5344CB8AC3E}">
        <p14:creationId xmlns:p14="http://schemas.microsoft.com/office/powerpoint/2010/main" val="2697299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err="1"/>
              <a:t>cirugia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013" y="2667000"/>
            <a:ext cx="4165600" cy="3124200"/>
          </a:xfrm>
        </p:spPr>
      </p:pic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438" y="2667000"/>
            <a:ext cx="2343150" cy="3124200"/>
          </a:xfrm>
        </p:spPr>
      </p:pic>
    </p:spTree>
    <p:extLst>
      <p:ext uri="{BB962C8B-B14F-4D97-AF65-F5344CB8AC3E}">
        <p14:creationId xmlns:p14="http://schemas.microsoft.com/office/powerpoint/2010/main" val="494882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err="1"/>
              <a:t>cirugia</a:t>
            </a:r>
            <a:endParaRPr lang="en-U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013" y="2667000"/>
            <a:ext cx="4165600" cy="3124200"/>
          </a:xfr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438" y="2667000"/>
            <a:ext cx="2343150" cy="3124200"/>
          </a:xfrm>
        </p:spPr>
      </p:pic>
    </p:spTree>
    <p:extLst>
      <p:ext uri="{BB962C8B-B14F-4D97-AF65-F5344CB8AC3E}">
        <p14:creationId xmlns:p14="http://schemas.microsoft.com/office/powerpoint/2010/main" val="64900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013" y="2667000"/>
            <a:ext cx="4165600" cy="3124200"/>
          </a:xfrm>
        </p:spPr>
      </p:pic>
      <p:pic>
        <p:nvPicPr>
          <p:cNvPr id="9" name="Marcador de contenido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89" y="2667000"/>
            <a:ext cx="4227247" cy="3124200"/>
          </a:xfrm>
        </p:spPr>
      </p:pic>
    </p:spTree>
    <p:extLst>
      <p:ext uri="{BB962C8B-B14F-4D97-AF65-F5344CB8AC3E}">
        <p14:creationId xmlns:p14="http://schemas.microsoft.com/office/powerpoint/2010/main" val="599761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1;p14">
            <a:extLst>
              <a:ext uri="{FF2B5EF4-FFF2-40B4-BE49-F238E27FC236}">
                <a16:creationId xmlns:a16="http://schemas.microsoft.com/office/drawing/2014/main" id="{3D0F3AA7-EEFA-47EE-879C-4A1BDDEB469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41413" y="1168400"/>
            <a:ext cx="9906000" cy="4622800"/>
          </a:xfrm>
        </p:spPr>
        <p:txBody>
          <a:bodyPr>
            <a:normAutofit/>
          </a:bodyPr>
          <a:lstStyle/>
          <a:p>
            <a:pPr marL="0" lvl="0" indent="0" algn="just" fontAlgn="base">
              <a:lnSpc>
                <a:spcPct val="100000"/>
              </a:lnSpc>
              <a:spcBef>
                <a:spcPct val="0"/>
              </a:spcBef>
              <a:spcAft>
                <a:spcPts val="1600"/>
              </a:spcAft>
              <a:buNone/>
            </a:pPr>
            <a:r>
              <a:rPr lang="es-AR" altLang="en-US" sz="1300" dirty="0">
                <a:latin typeface="Roboto" charset="0"/>
                <a:cs typeface="Roboto" charset="0"/>
                <a:sym typeface="Roboto" charset="0"/>
              </a:rPr>
              <a:t>El</a:t>
            </a:r>
            <a:r>
              <a:rPr lang="es-AR" altLang="en-US" sz="1600" dirty="0">
                <a:latin typeface="Roboto" charset="0"/>
                <a:cs typeface="Roboto" charset="0"/>
                <a:sym typeface="Roboto" charset="0"/>
              </a:rPr>
              <a:t> último censo realizado en la localidad de Santa Lucía arrojó la cifra de 2.540 habitantes nucleados en 690 familias (INDEC 2010). El escaso crecimiento demográfico se atribuye a la migración poblacional en busca de trabajo estable, la falta de oportunidades para los jóvenes, el avance y mecanización de la agricultura, el cierre de talleres textiles durante la convertibilidad de la década de los '90 y el escaso desarrollo de actividades recreativas y culturales.</a:t>
            </a:r>
          </a:p>
          <a:p>
            <a:pPr marL="0" lvl="0" indent="0" algn="just" fontAlgn="base">
              <a:lnSpc>
                <a:spcPct val="100000"/>
              </a:lnSpc>
              <a:spcBef>
                <a:spcPct val="0"/>
              </a:spcBef>
              <a:spcAft>
                <a:spcPts val="1600"/>
              </a:spcAft>
              <a:buNone/>
            </a:pPr>
            <a:r>
              <a:rPr lang="es-AR" altLang="en-US" sz="1600" dirty="0">
                <a:latin typeface="Roboto" charset="0"/>
                <a:cs typeface="Roboto" charset="0"/>
                <a:sym typeface="Roboto" charset="0"/>
              </a:rPr>
              <a:t>La localidad de </a:t>
            </a:r>
            <a:r>
              <a:rPr lang="es-AR" altLang="en-US" sz="1600" b="1" dirty="0">
                <a:latin typeface="Roboto" charset="0"/>
                <a:cs typeface="Roboto" charset="0"/>
                <a:sym typeface="Roboto" charset="0"/>
              </a:rPr>
              <a:t>Santa Lucia</a:t>
            </a:r>
            <a:r>
              <a:rPr lang="es-AR" altLang="en-US" sz="1600" dirty="0">
                <a:latin typeface="Roboto" charset="0"/>
                <a:cs typeface="Roboto" charset="0"/>
                <a:sym typeface="Roboto" charset="0"/>
              </a:rPr>
              <a:t> (fundada en 1907, con la instalación del ferrocarril Central Córdoba) lleva el nombre en memoria y homenaje a la esposa (Doña Lucía Vicenta </a:t>
            </a:r>
            <a:r>
              <a:rPr lang="es-AR" altLang="en-US" sz="1600" dirty="0" err="1">
                <a:latin typeface="Roboto" charset="0"/>
                <a:cs typeface="Roboto" charset="0"/>
                <a:sym typeface="Roboto" charset="0"/>
              </a:rPr>
              <a:t>Cullingham</a:t>
            </a:r>
            <a:r>
              <a:rPr lang="es-AR" altLang="en-US" sz="1600" dirty="0">
                <a:latin typeface="Roboto" charset="0"/>
                <a:cs typeface="Roboto" charset="0"/>
                <a:sym typeface="Roboto" charset="0"/>
              </a:rPr>
              <a:t>) del  primer poblador de Santa Lucía, quien fue Don John Harrington, irlandés, que llegó a la estancia “El Descanso”, cuando no existía el alambre de púas y el medio era absolutamente adverso.  Dicha comunidad, se extiende a ambos lados de la vía del ferrocarril. En el SO se encuentra el centro del pueblo, la plaza, la iglesia y la delegación municipal, y se afinca principalmente la población de clase media y media-alta. Del otro lado de la vía, hacia el NE, se encuentra el sector de clase media-baja y en sus alrededores, un sector de minifundios que congrega a la mayoría de los pequeños productores. </a:t>
            </a:r>
            <a:endParaRPr lang="es-AR" altLang="es-AR" sz="1600" dirty="0">
              <a:latin typeface="Roboto" charset="0"/>
              <a:cs typeface="Roboto" charset="0"/>
              <a:sym typeface="Roboto" charset="0"/>
            </a:endParaRPr>
          </a:p>
          <a:p>
            <a:pPr marL="0" lvl="0" indent="0" fontAlgn="base">
              <a:lnSpc>
                <a:spcPct val="100000"/>
              </a:lnSpc>
              <a:spcBef>
                <a:spcPct val="0"/>
              </a:spcBef>
              <a:spcAft>
                <a:spcPts val="1600"/>
              </a:spcAft>
              <a:buNone/>
            </a:pPr>
            <a:r>
              <a:rPr lang="es-AR" altLang="en-US" sz="1600" dirty="0">
                <a:latin typeface="Roboto" charset="0"/>
                <a:cs typeface="Roboto" charset="0"/>
                <a:sym typeface="Roboto" charset="0"/>
              </a:rPr>
              <a:t>El proyecto se desarrollará en la localidad de </a:t>
            </a:r>
            <a:r>
              <a:rPr lang="es-AR" altLang="en-US" sz="1600" b="1" i="1" dirty="0">
                <a:latin typeface="Roboto" charset="0"/>
                <a:cs typeface="Roboto" charset="0"/>
                <a:sym typeface="Roboto" charset="0"/>
              </a:rPr>
              <a:t>Santa Lucia, Partido de San Pedro</a:t>
            </a:r>
            <a:r>
              <a:rPr lang="es-AR" altLang="en-US" sz="1600" dirty="0">
                <a:latin typeface="Roboto" charset="0"/>
                <a:cs typeface="Roboto" charset="0"/>
                <a:sym typeface="Roboto" charset="0"/>
              </a:rPr>
              <a:t>, ubicado en el norte de la Provincia  de  Bs. As,  a 37km. de la ciudad de San Pedro  y a 40km de Arrecifes por la ruta 191. </a:t>
            </a:r>
            <a:endParaRPr lang="es-AR" altLang="es-AR" sz="1600" dirty="0">
              <a:latin typeface="Roboto" charset="0"/>
              <a:cs typeface="Roboto" charset="0"/>
              <a:sym typeface="Roboto" charset="0"/>
            </a:endParaRPr>
          </a:p>
          <a:p>
            <a:pPr marL="0" indent="0"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Font typeface="Roboto" charset="0"/>
              <a:buNone/>
            </a:pPr>
            <a:endParaRPr lang="es-AR" altLang="es-AR" sz="1800" dirty="0">
              <a:latin typeface="Roboto" charset="0"/>
              <a:cs typeface="Roboto" charset="0"/>
              <a:sym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008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>
          <a:xfrm>
            <a:off x="1141413" y="11113"/>
            <a:ext cx="9905998" cy="1905000"/>
          </a:xfrm>
        </p:spPr>
        <p:txBody>
          <a:bodyPr/>
          <a:lstStyle/>
          <a:p>
            <a:pPr eaLnBrk="1" hangingPunct="1"/>
            <a:r>
              <a:rPr lang="es-AR" altLang="en-US" dirty="0"/>
              <a:t>Santa Lucía en movimiento</a:t>
            </a:r>
          </a:p>
        </p:txBody>
      </p:sp>
      <p:pic>
        <p:nvPicPr>
          <p:cNvPr id="3075" name="Picture 2" descr="C:\Users\Usuario\Desktop\250px-Partido_de_San_Pedro,_Argentina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1275" y="2060576"/>
            <a:ext cx="3154363" cy="4352925"/>
          </a:xfrm>
        </p:spPr>
      </p:pic>
      <p:sp>
        <p:nvSpPr>
          <p:cNvPr id="3076" name="3 Rectángulo"/>
          <p:cNvSpPr>
            <a:spLocks noChangeArrowheads="1"/>
          </p:cNvSpPr>
          <p:nvPr/>
        </p:nvSpPr>
        <p:spPr bwMode="auto">
          <a:xfrm>
            <a:off x="5259388" y="2841626"/>
            <a:ext cx="45720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AR" altLang="en-US" dirty="0">
                <a:solidFill>
                  <a:srgbClr val="FFFF00"/>
                </a:solidFill>
              </a:rPr>
              <a:t>Localidad de Santa Lucia, Partido de San Pedro,  (norte de la Pcia. de  </a:t>
            </a:r>
            <a:r>
              <a:rPr lang="es-AR" altLang="en-US" dirty="0" err="1">
                <a:solidFill>
                  <a:srgbClr val="FFFF00"/>
                </a:solidFill>
              </a:rPr>
              <a:t>Bs.As</a:t>
            </a:r>
            <a:r>
              <a:rPr lang="es-AR" altLang="en-US" dirty="0">
                <a:solidFill>
                  <a:srgbClr val="FFFF00"/>
                </a:solidFill>
              </a:rPr>
              <a:t>), ubicada a 170 km de CABA</a:t>
            </a:r>
          </a:p>
          <a:p>
            <a:pPr eaLnBrk="1" hangingPunct="1"/>
            <a:endParaRPr lang="es-AR" altLang="en-US" dirty="0">
              <a:solidFill>
                <a:srgbClr val="FFFF00"/>
              </a:solidFill>
            </a:endParaRPr>
          </a:p>
          <a:p>
            <a:pPr eaLnBrk="1" hangingPunct="1"/>
            <a:r>
              <a:rPr lang="es-AR" altLang="en-US" dirty="0">
                <a:solidFill>
                  <a:srgbClr val="FFFF00"/>
                </a:solidFill>
              </a:rPr>
              <a:t>  37km. de la ciudad de San Pedro  </a:t>
            </a:r>
          </a:p>
          <a:p>
            <a:pPr eaLnBrk="1" hangingPunct="1"/>
            <a:endParaRPr lang="es-AR" altLang="en-US" dirty="0">
              <a:solidFill>
                <a:srgbClr val="FFFF00"/>
              </a:solidFill>
            </a:endParaRPr>
          </a:p>
          <a:p>
            <a:pPr eaLnBrk="1" hangingPunct="1"/>
            <a:r>
              <a:rPr lang="es-AR" altLang="en-US" dirty="0">
                <a:solidFill>
                  <a:srgbClr val="FFFF00"/>
                </a:solidFill>
              </a:rPr>
              <a:t> 40km de Arrecifes por la ruta 191. </a:t>
            </a:r>
          </a:p>
        </p:txBody>
      </p:sp>
      <p:sp>
        <p:nvSpPr>
          <p:cNvPr id="2" name="1 Sol"/>
          <p:cNvSpPr/>
          <p:nvPr/>
        </p:nvSpPr>
        <p:spPr>
          <a:xfrm>
            <a:off x="2888456" y="2235200"/>
            <a:ext cx="457200" cy="287338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1802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F32515-9322-44A5-8C72-4C7BFB461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17F13B-5021-454F-90E5-3AB2383BF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contenido 3" descr="Texto&#10;&#10;Descripción generada automáticamente">
            <a:extLst>
              <a:ext uri="{FF2B5EF4-FFF2-40B4-BE49-F238E27FC236}">
                <a16:creationId xmlns:a16="http://schemas.microsoft.com/office/drawing/2014/main" id="{B9023CE0-F05C-4885-8E3F-03C1FDAF5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3858" y="643467"/>
            <a:ext cx="944428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89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;p14">
            <a:extLst>
              <a:ext uri="{FF2B5EF4-FFF2-40B4-BE49-F238E27FC236}">
                <a16:creationId xmlns:a16="http://schemas.microsoft.com/office/drawing/2014/main" id="{14765EC3-5232-463A-92E7-3BEFD3998AD3}"/>
              </a:ext>
            </a:extLst>
          </p:cNvPr>
          <p:cNvSpPr txBox="1">
            <a:spLocks/>
          </p:cNvSpPr>
          <p:nvPr/>
        </p:nvSpPr>
        <p:spPr>
          <a:xfrm>
            <a:off x="1185334" y="234951"/>
            <a:ext cx="8625417" cy="764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ct val="0"/>
              </a:spcAft>
              <a:buSzPts val="2800"/>
              <a:buFont typeface="Dosis ExtraBold" charset="0"/>
              <a:buNone/>
            </a:pPr>
            <a:r>
              <a:rPr lang="en-GB" altLang="es-AR" sz="3733">
                <a:latin typeface="Roboto" charset="0"/>
                <a:cs typeface="Roboto" charset="0"/>
                <a:sym typeface="Roboto" charset="0"/>
              </a:rPr>
              <a:t>Participantes</a:t>
            </a:r>
            <a:endParaRPr lang="es-AR" altLang="es-AR" sz="3733" dirty="0">
              <a:latin typeface="Roboto" charset="0"/>
              <a:cs typeface="Roboto" charset="0"/>
              <a:sym typeface="Roboto" charset="0"/>
            </a:endParaRPr>
          </a:p>
        </p:txBody>
      </p:sp>
      <p:sp>
        <p:nvSpPr>
          <p:cNvPr id="5" name="Google Shape;71;p14">
            <a:extLst>
              <a:ext uri="{FF2B5EF4-FFF2-40B4-BE49-F238E27FC236}">
                <a16:creationId xmlns:a16="http://schemas.microsoft.com/office/drawing/2014/main" id="{72116F54-18A8-4762-BEA7-85CFA754DDF6}"/>
              </a:ext>
            </a:extLst>
          </p:cNvPr>
          <p:cNvSpPr txBox="1">
            <a:spLocks/>
          </p:cNvSpPr>
          <p:nvPr/>
        </p:nvSpPr>
        <p:spPr>
          <a:xfrm>
            <a:off x="1397000" y="999067"/>
            <a:ext cx="9721851" cy="4834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Bef>
                <a:spcPct val="0"/>
              </a:spcBef>
              <a:spcAft>
                <a:spcPts val="2133"/>
              </a:spcAft>
              <a:buFont typeface="Arial"/>
              <a:buNone/>
            </a:pPr>
            <a:r>
              <a:rPr lang="es-AR" altLang="es-AR" sz="1867" b="1">
                <a:solidFill>
                  <a:schemeClr val="tx1"/>
                </a:solidFill>
                <a:latin typeface="Roboto" charset="0"/>
                <a:cs typeface="Roboto" charset="0"/>
                <a:sym typeface="Roboto" charset="0"/>
              </a:rPr>
              <a:t>Participantes desde la Universidad.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Roboto" charset="0"/>
              <a:buChar char="●"/>
            </a:pPr>
            <a:r>
              <a:rPr lang="es-AR" altLang="en-US" sz="1867">
                <a:solidFill>
                  <a:schemeClr val="tx1"/>
                </a:solidFill>
                <a:latin typeface="Roboto" charset="0"/>
                <a:cs typeface="Roboto" charset="0"/>
                <a:sym typeface="Roboto" charset="0"/>
              </a:rPr>
              <a:t>Clínica Médica y Quirúrgica en Rumiantes FCV UBA</a:t>
            </a:r>
            <a:endParaRPr lang="en-US" altLang="en-US" sz="1867">
              <a:solidFill>
                <a:schemeClr val="tx1"/>
              </a:solidFill>
              <a:latin typeface="Roboto" charset="0"/>
              <a:cs typeface="Roboto" charset="0"/>
              <a:sym typeface="Roboto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Roboto" charset="0"/>
              <a:buChar char="●"/>
            </a:pPr>
            <a:r>
              <a:rPr lang="es-AR" altLang="en-US" sz="1867">
                <a:solidFill>
                  <a:schemeClr val="tx1"/>
                </a:solidFill>
                <a:latin typeface="Roboto" charset="0"/>
                <a:cs typeface="Roboto" charset="0"/>
                <a:sym typeface="Roboto" charset="0"/>
              </a:rPr>
              <a:t>  Inmunología FCV UBA</a:t>
            </a:r>
            <a:endParaRPr lang="en-US" altLang="en-US" sz="1867">
              <a:solidFill>
                <a:schemeClr val="tx1"/>
              </a:solidFill>
              <a:latin typeface="Roboto" charset="0"/>
              <a:cs typeface="Roboto" charset="0"/>
              <a:sym typeface="Roboto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Roboto" charset="0"/>
              <a:buChar char="●"/>
            </a:pPr>
            <a:r>
              <a:rPr lang="es-AR" altLang="en-US" sz="1867">
                <a:solidFill>
                  <a:schemeClr val="tx1"/>
                </a:solidFill>
                <a:latin typeface="Roboto" charset="0"/>
                <a:cs typeface="Roboto" charset="0"/>
                <a:sym typeface="Roboto" charset="0"/>
              </a:rPr>
              <a:t>  Hospital Escuela FCV UBA</a:t>
            </a:r>
            <a:endParaRPr lang="en-US" altLang="en-US" sz="1867">
              <a:solidFill>
                <a:schemeClr val="tx1"/>
              </a:solidFill>
              <a:latin typeface="Roboto" charset="0"/>
              <a:cs typeface="Roboto" charset="0"/>
              <a:sym typeface="Roboto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Roboto" charset="0"/>
              <a:buChar char="●"/>
            </a:pPr>
            <a:r>
              <a:rPr lang="es-AR" altLang="en-US" sz="1867">
                <a:solidFill>
                  <a:schemeClr val="tx1"/>
                </a:solidFill>
                <a:latin typeface="Roboto" charset="0"/>
                <a:cs typeface="Roboto" charset="0"/>
                <a:sym typeface="Roboto" charset="0"/>
              </a:rPr>
              <a:t>  Producción de carne bovina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Roboto" charset="0"/>
              <a:buChar char="●"/>
            </a:pPr>
            <a:r>
              <a:rPr lang="es-AR" altLang="en-US" sz="1867">
                <a:solidFill>
                  <a:schemeClr val="tx1"/>
                </a:solidFill>
                <a:latin typeface="Roboto" charset="0"/>
                <a:cs typeface="Roboto" charset="0"/>
                <a:sym typeface="Roboto" charset="0"/>
              </a:rPr>
              <a:t>Personal del establecimiento Los Patricios UBA, que vive en Santa Lucía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Roboto" charset="0"/>
              <a:buChar char="●"/>
            </a:pPr>
            <a:r>
              <a:rPr lang="es-AR" altLang="en-US" sz="1867">
                <a:solidFill>
                  <a:schemeClr val="tx1"/>
                </a:solidFill>
                <a:latin typeface="Roboto" charset="0"/>
                <a:cs typeface="Roboto" charset="0"/>
                <a:sym typeface="Roboto" charset="0"/>
              </a:rPr>
              <a:t>Alumnos y docentes de la Unidad Académica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Roboto" charset="0"/>
              <a:buChar char="●"/>
            </a:pPr>
            <a:endParaRPr lang="en-US" altLang="en-US" sz="1867">
              <a:solidFill>
                <a:schemeClr val="tx1"/>
              </a:solidFill>
              <a:latin typeface="Roboto" charset="0"/>
              <a:cs typeface="Roboto" charset="0"/>
              <a:sym typeface="Roboto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s-AR" altLang="es-AR" sz="1867" b="1">
                <a:solidFill>
                  <a:schemeClr val="tx1"/>
                </a:solidFill>
                <a:latin typeface="Roboto" charset="0"/>
                <a:cs typeface="Roboto" charset="0"/>
                <a:sym typeface="Roboto" charset="0"/>
              </a:rPr>
              <a:t>Participantes desde la Comunidad.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endParaRPr lang="en-US" altLang="en-US" sz="1867">
              <a:solidFill>
                <a:schemeClr val="tx1"/>
              </a:solidFill>
              <a:latin typeface="Roboto" charset="0"/>
              <a:cs typeface="Roboto" charset="0"/>
              <a:sym typeface="Roboto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Roboto" charset="0"/>
              <a:buChar char="●"/>
            </a:pPr>
            <a:r>
              <a:rPr lang="es-AR" altLang="en-US" sz="1867" u="sng">
                <a:solidFill>
                  <a:schemeClr val="tx1"/>
                </a:solidFill>
                <a:latin typeface="Roboto" charset="0"/>
                <a:cs typeface="Roboto" charset="0"/>
                <a:sym typeface="Roboto" charset="0"/>
              </a:rPr>
              <a:t> </a:t>
            </a:r>
            <a:r>
              <a:rPr lang="es-AR" altLang="en-US" sz="1867">
                <a:solidFill>
                  <a:schemeClr val="tx1"/>
                </a:solidFill>
                <a:latin typeface="Roboto" charset="0"/>
                <a:cs typeface="Roboto" charset="0"/>
                <a:sym typeface="Roboto" charset="0"/>
              </a:rPr>
              <a:t>Instalaciones de la </a:t>
            </a:r>
            <a:r>
              <a:rPr lang="es-AR" altLang="en-US" sz="1867" b="1" i="1">
                <a:solidFill>
                  <a:schemeClr val="tx1"/>
                </a:solidFill>
                <a:latin typeface="Roboto" charset="0"/>
                <a:cs typeface="Roboto" charset="0"/>
                <a:sym typeface="Roboto" charset="0"/>
              </a:rPr>
              <a:t>Escuela  Primaria N° 17  “Emiliano Reina ” Santa Lucía.  (</a:t>
            </a:r>
            <a:r>
              <a:rPr lang="es-AR" altLang="en-US" sz="1867">
                <a:solidFill>
                  <a:schemeClr val="tx1"/>
                </a:solidFill>
                <a:latin typeface="Roboto" charset="0"/>
                <a:cs typeface="Roboto" charset="0"/>
                <a:sym typeface="Roboto" charset="0"/>
              </a:rPr>
              <a:t>Santa Lucía) 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Roboto" charset="0"/>
              <a:buChar char="●"/>
            </a:pPr>
            <a:r>
              <a:rPr lang="es-AR" altLang="en-US" sz="1867">
                <a:solidFill>
                  <a:schemeClr val="tx1"/>
                </a:solidFill>
                <a:latin typeface="Roboto" charset="0"/>
                <a:cs typeface="Roboto" charset="0"/>
                <a:sym typeface="Roboto" charset="0"/>
              </a:rPr>
              <a:t>Radioemisora local (FM 105,1 Sta. Lucía) como agente de difusión y propaganda: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 typeface="Roboto" charset="0"/>
              <a:buChar char="●"/>
            </a:pPr>
            <a:r>
              <a:rPr lang="es-AR" altLang="en-US" sz="1867">
                <a:solidFill>
                  <a:schemeClr val="tx1"/>
                </a:solidFill>
                <a:latin typeface="Roboto" charset="0"/>
                <a:cs typeface="Roboto" charset="0"/>
                <a:sym typeface="Roboto" charset="0"/>
              </a:rPr>
              <a:t>Comunidad de Santa Lucía, exdelegados Municipales de Santa Lucía, Gobernador Castro</a:t>
            </a:r>
            <a:endParaRPr lang="en-US" altLang="en-US" sz="1867">
              <a:solidFill>
                <a:schemeClr val="tx1"/>
              </a:solidFill>
              <a:latin typeface="Roboto" charset="0"/>
              <a:cs typeface="Roboto" charset="0"/>
              <a:sym typeface="Roboto" charset="0"/>
            </a:endParaRPr>
          </a:p>
          <a:p>
            <a:pPr marL="0" indent="0">
              <a:lnSpc>
                <a:spcPct val="115000"/>
              </a:lnSpc>
              <a:spcBef>
                <a:spcPct val="0"/>
              </a:spcBef>
              <a:spcAft>
                <a:spcPts val="2133"/>
              </a:spcAft>
              <a:buFont typeface="Arial"/>
              <a:buNone/>
            </a:pPr>
            <a:endParaRPr lang="es-AR" altLang="es-AR" sz="2400" dirty="0">
              <a:latin typeface="Roboto" charset="0"/>
              <a:cs typeface="Roboto" charset="0"/>
              <a:sym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347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;p14">
            <a:extLst>
              <a:ext uri="{FF2B5EF4-FFF2-40B4-BE49-F238E27FC236}">
                <a16:creationId xmlns:a16="http://schemas.microsoft.com/office/drawing/2014/main" id="{7D091BDA-8BFA-49F8-8639-4A15B32EF5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1097" y="265113"/>
            <a:ext cx="6469063" cy="573087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SzPts val="2800"/>
              <a:buFont typeface="Dosis ExtraBold" charset="0"/>
              <a:buNone/>
            </a:pPr>
            <a:r>
              <a:rPr lang="en-GB" altLang="es-AR" sz="2800" dirty="0">
                <a:latin typeface="Roboto" charset="0"/>
                <a:cs typeface="Roboto" charset="0"/>
                <a:sym typeface="Roboto" charset="0"/>
              </a:rPr>
              <a:t>Objetivos de la PSE</a:t>
            </a:r>
            <a:endParaRPr lang="es-AR" altLang="es-AR" sz="2800" dirty="0">
              <a:latin typeface="Roboto" charset="0"/>
              <a:cs typeface="Roboto" charset="0"/>
              <a:sym typeface="Roboto" charset="0"/>
            </a:endParaRPr>
          </a:p>
        </p:txBody>
      </p:sp>
      <p:sp>
        <p:nvSpPr>
          <p:cNvPr id="5" name="Google Shape;71;p14">
            <a:extLst>
              <a:ext uri="{FF2B5EF4-FFF2-40B4-BE49-F238E27FC236}">
                <a16:creationId xmlns:a16="http://schemas.microsoft.com/office/drawing/2014/main" id="{975465FB-D7CB-4C2E-814C-ED80935572C7}"/>
              </a:ext>
            </a:extLst>
          </p:cNvPr>
          <p:cNvSpPr txBox="1">
            <a:spLocks/>
          </p:cNvSpPr>
          <p:nvPr/>
        </p:nvSpPr>
        <p:spPr>
          <a:xfrm>
            <a:off x="647700" y="1219199"/>
            <a:ext cx="10414000" cy="53736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1600"/>
              </a:spcAft>
              <a:buFont typeface="Arial"/>
              <a:buNone/>
              <a:defRPr/>
            </a:pPr>
            <a:r>
              <a:rPr lang="es-AR" sz="1800" b="1" dirty="0"/>
              <a:t>Objetivos del proyecto</a:t>
            </a:r>
            <a:r>
              <a:rPr lang="es-AR" sz="1800" dirty="0"/>
              <a:t>: Evaluar el riesgo de </a:t>
            </a:r>
            <a:r>
              <a:rPr lang="es-AR" sz="1800" dirty="0" err="1"/>
              <a:t>morbi</a:t>
            </a:r>
            <a:r>
              <a:rPr lang="es-AR" sz="1800" dirty="0"/>
              <a:t>-mortalidad de la población bovina y ovina, desarrollando actividades de detección, prevención y control de enfermedades zoonóticas y no zoonóticas detectadas  en los proyectos UBANEX-Malvinas Argentinas “Colaborando con Santa Lucía III-2012”, y UBANEX-Santa Lucia en Movimiento -2013, UBANEX Aprendizaje-Servicio  Santa Lucia en movimiento II-2014”,  en establecimientos pecuarios ubicados en la localidad de Santa Lucía.</a:t>
            </a:r>
          </a:p>
          <a:p>
            <a:pPr marL="0" indent="0" algn="just">
              <a:spcAft>
                <a:spcPts val="1600"/>
              </a:spcAft>
              <a:buFont typeface="Arial"/>
              <a:buNone/>
              <a:defRPr/>
            </a:pPr>
            <a:r>
              <a:rPr lang="es-AR" sz="1800" b="1" dirty="0"/>
              <a:t>Objetivos de aprendizaje</a:t>
            </a:r>
            <a:r>
              <a:rPr lang="es-AR" sz="1800" dirty="0"/>
              <a:t>: Sostener en el tiempo el Programa de educación continuada, mediante charlas de concientización y Talleres de encuentro, en establecimientos de educación inicial y  media en dichas localidades,  con entrega de material gráfico para concientizar sobre las zoonosis detectadas.</a:t>
            </a:r>
          </a:p>
          <a:p>
            <a:pPr marL="0" indent="0" algn="just">
              <a:spcAft>
                <a:spcPts val="1600"/>
              </a:spcAft>
              <a:buFont typeface="Arial"/>
              <a:buNone/>
              <a:defRPr/>
            </a:pPr>
            <a:r>
              <a:rPr lang="es-AR" sz="1800" b="1" dirty="0"/>
              <a:t>Objetivos de investigación: </a:t>
            </a:r>
            <a:r>
              <a:rPr lang="es-AR" sz="1800" dirty="0"/>
              <a:t>Muestreo y seguimiento de establecimientos con detección de Para tuberculosis en proyectos PDE investigación clínica con la catedra de Inmunología</a:t>
            </a:r>
          </a:p>
          <a:p>
            <a:pPr marL="0" indent="0" algn="just">
              <a:spcAft>
                <a:spcPts val="1600"/>
              </a:spcAft>
              <a:buFont typeface="Arial"/>
              <a:buNone/>
              <a:defRPr/>
            </a:pPr>
            <a:r>
              <a:rPr lang="es-AR" sz="1800" b="1" dirty="0"/>
              <a:t>Objetivos de extensión: </a:t>
            </a:r>
            <a:r>
              <a:rPr lang="es-AR" sz="1800" dirty="0"/>
              <a:t>Desarrollar un servicio de extensión a campo protagonizado por estudiantes involucrados, aplicando herramientas tecnológicas de proceso que mejoren la eficiencia de los rodeos en estudio. Continuar con el relevamiento y diagnóstico a campo de enfermedades que afectan a los bovinos y ovinos en establecimientos pertenecientes a pequeños productores de Santa Lucía.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84210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Título"/>
          <p:cNvSpPr>
            <a:spLocks noGrp="1"/>
          </p:cNvSpPr>
          <p:nvPr>
            <p:ph type="title"/>
          </p:nvPr>
        </p:nvSpPr>
        <p:spPr>
          <a:xfrm>
            <a:off x="1981200" y="44450"/>
            <a:ext cx="8229600" cy="1143000"/>
          </a:xfrm>
        </p:spPr>
        <p:txBody>
          <a:bodyPr>
            <a:normAutofit/>
          </a:bodyPr>
          <a:lstStyle/>
          <a:p>
            <a:r>
              <a:rPr lang="es-AR" altLang="en-US" dirty="0"/>
              <a:t>necropsias en establecimientos agropecuarios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013" y="2667000"/>
            <a:ext cx="4165600" cy="3124200"/>
          </a:xfrm>
        </p:spPr>
      </p:pic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81150"/>
            <a:ext cx="3432174" cy="4576234"/>
          </a:xfrm>
        </p:spPr>
      </p:pic>
    </p:spTree>
    <p:extLst>
      <p:ext uri="{BB962C8B-B14F-4D97-AF65-F5344CB8AC3E}">
        <p14:creationId xmlns:p14="http://schemas.microsoft.com/office/powerpoint/2010/main" val="199561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8963" y="609600"/>
            <a:ext cx="9905998" cy="1905000"/>
          </a:xfrm>
        </p:spPr>
        <p:txBody>
          <a:bodyPr/>
          <a:lstStyle/>
          <a:p>
            <a:r>
              <a:rPr lang="es-AR" dirty="0"/>
              <a:t>Muestreos serológicos</a:t>
            </a:r>
            <a:endParaRPr lang="en-U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11" y="2095498"/>
            <a:ext cx="4927602" cy="3695702"/>
          </a:xfr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863" y="609600"/>
            <a:ext cx="5003800" cy="3752850"/>
          </a:xfrm>
        </p:spPr>
      </p:pic>
    </p:spTree>
    <p:extLst>
      <p:ext uri="{BB962C8B-B14F-4D97-AF65-F5344CB8AC3E}">
        <p14:creationId xmlns:p14="http://schemas.microsoft.com/office/powerpoint/2010/main" val="2739435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dirty="0"/>
              <a:t>Educación continuada de zoonosis detectadas</a:t>
            </a:r>
            <a:endParaRPr lang="en-U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013" y="2667000"/>
            <a:ext cx="4165600" cy="3124200"/>
          </a:xfrm>
        </p:spPr>
      </p:pic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213" y="2667000"/>
            <a:ext cx="4165600" cy="3124200"/>
          </a:xfrm>
        </p:spPr>
      </p:pic>
    </p:spTree>
    <p:extLst>
      <p:ext uri="{BB962C8B-B14F-4D97-AF65-F5344CB8AC3E}">
        <p14:creationId xmlns:p14="http://schemas.microsoft.com/office/powerpoint/2010/main" val="33494212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lla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TM03457485[[fn=Malla]]</Template>
  <TotalTime>171</TotalTime>
  <Words>673</Words>
  <Application>Microsoft Office PowerPoint</Application>
  <PresentationFormat>Panorámica</PresentationFormat>
  <Paragraphs>37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Arial</vt:lpstr>
      <vt:lpstr>Calibri</vt:lpstr>
      <vt:lpstr>Century Gothic</vt:lpstr>
      <vt:lpstr>Dosis ExtraBold</vt:lpstr>
      <vt:lpstr>Roboto</vt:lpstr>
      <vt:lpstr>Malla</vt:lpstr>
      <vt:lpstr>PROYECTO UBANEX: 2012-2022 ”SANTA LUCIA EN MOVIMIENTO” “10 AÑOS”</vt:lpstr>
      <vt:lpstr>Presentación de PowerPoint</vt:lpstr>
      <vt:lpstr>Santa Lucía en movimiento</vt:lpstr>
      <vt:lpstr>Presentación de PowerPoint</vt:lpstr>
      <vt:lpstr>Presentación de PowerPoint</vt:lpstr>
      <vt:lpstr>Objetivos de la PSE</vt:lpstr>
      <vt:lpstr>necropsias en establecimientos agropecuarios</vt:lpstr>
      <vt:lpstr>Muestreos serológicos</vt:lpstr>
      <vt:lpstr>Educación continuada de zoonosis detectadas</vt:lpstr>
      <vt:lpstr>Presentación de PowerPoint</vt:lpstr>
      <vt:lpstr>Folletos para docenes y autoridades locales</vt:lpstr>
      <vt:lpstr>Muestreos y diagnostico</vt:lpstr>
      <vt:lpstr>cirugia</vt:lpstr>
      <vt:lpstr>cirugia</vt:lpstr>
      <vt:lpstr>cirugia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 UBANEX: ”SANTA LUCIA EN MOVIMIENTO”</dc:title>
  <dc:creator>marcelo zurita</dc:creator>
  <cp:lastModifiedBy>ZURITA CARIS SELENE ROSARIO</cp:lastModifiedBy>
  <cp:revision>15</cp:revision>
  <dcterms:created xsi:type="dcterms:W3CDTF">2018-09-09T01:59:03Z</dcterms:created>
  <dcterms:modified xsi:type="dcterms:W3CDTF">2022-03-15T00:47:20Z</dcterms:modified>
</cp:coreProperties>
</file>