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39"/>
  </p:notesMasterIdLst>
  <p:sldIdLst>
    <p:sldId id="257" r:id="rId12"/>
    <p:sldId id="258" r:id="rId13"/>
    <p:sldId id="273" r:id="rId14"/>
    <p:sldId id="272" r:id="rId15"/>
    <p:sldId id="260" r:id="rId16"/>
    <p:sldId id="262" r:id="rId17"/>
    <p:sldId id="259" r:id="rId18"/>
    <p:sldId id="263" r:id="rId19"/>
    <p:sldId id="264" r:id="rId20"/>
    <p:sldId id="265" r:id="rId21"/>
    <p:sldId id="266" r:id="rId22"/>
    <p:sldId id="268" r:id="rId23"/>
    <p:sldId id="269" r:id="rId24"/>
    <p:sldId id="270" r:id="rId25"/>
    <p:sldId id="271" r:id="rId26"/>
    <p:sldId id="274" r:id="rId27"/>
    <p:sldId id="275" r:id="rId28"/>
    <p:sldId id="276" r:id="rId29"/>
    <p:sldId id="277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Libro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3200"/>
            </a:pPr>
            <a:r>
              <a:rPr lang="es-AR" sz="3200"/>
              <a:t>Prevalencia</a:t>
            </a:r>
            <a:r>
              <a:rPr lang="es-AR" sz="3200" baseline="0"/>
              <a:t> de Paratuberculosis Bovinos</a:t>
            </a:r>
            <a:endParaRPr lang="es-AR" sz="3200"/>
          </a:p>
        </c:rich>
      </c:tx>
      <c:layout>
        <c:manualLayout>
          <c:xMode val="edge"/>
          <c:yMode val="edge"/>
          <c:x val="0.12869794400699913"/>
          <c:y val="6.85185185185185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explosion val="13"/>
          </c:dPt>
          <c:dPt>
            <c:idx val="1"/>
            <c:bubble3D val="0"/>
            <c:explosion val="12"/>
          </c:dPt>
          <c:dPt>
            <c:idx val="2"/>
            <c:bubble3D val="0"/>
            <c:explosion val="1"/>
          </c:dPt>
          <c:dLbls>
            <c:dLbl>
              <c:idx val="2"/>
              <c:layout>
                <c:manualLayout>
                  <c:x val="0.13810979877515311"/>
                  <c:y val="-0.213559638378535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/>
                </a:pPr>
                <a:endParaRPr lang="es-A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Hoja1!$A$1:$A$3</c:f>
              <c:strCache>
                <c:ptCount val="3"/>
                <c:pt idx="0">
                  <c:v>positivo</c:v>
                </c:pt>
                <c:pt idx="1">
                  <c:v>sospechoso</c:v>
                </c:pt>
                <c:pt idx="2">
                  <c:v>negativo</c:v>
                </c:pt>
              </c:strCache>
            </c:strRef>
          </c:cat>
          <c:val>
            <c:numRef>
              <c:f>Hoja1!$B$1:$B$3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547954943132106"/>
          <c:y val="0.37433449985418488"/>
          <c:w val="0.26840933945756779"/>
          <c:h val="0.28194211140274134"/>
        </c:manualLayout>
      </c:layout>
      <c:overlay val="0"/>
      <c:txPr>
        <a:bodyPr/>
        <a:lstStyle/>
        <a:p>
          <a:pPr>
            <a:defRPr sz="2800"/>
          </a:pPr>
          <a:endParaRPr lang="es-AR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8039D-31E5-41BA-BD17-7C762475F19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0E7A3ED7-7AC9-4AC5-8A25-4F74D0E0C47B}">
      <dgm:prSet phldrT="[Texto]" custT="1"/>
      <dgm:spPr/>
      <dgm:t>
        <a:bodyPr/>
        <a:lstStyle/>
        <a:p>
          <a:r>
            <a:rPr lang="es-AR" sz="1800" b="1" dirty="0" smtClean="0"/>
            <a:t>Procesamiento</a:t>
          </a:r>
        </a:p>
        <a:p>
          <a:r>
            <a:rPr lang="es-AR" sz="1800" b="1" dirty="0" smtClean="0"/>
            <a:t>Muestras recolectadas</a:t>
          </a:r>
          <a:endParaRPr lang="es-AR" sz="1800" b="1" dirty="0"/>
        </a:p>
      </dgm:t>
    </dgm:pt>
    <dgm:pt modelId="{880D77D8-3A3F-415A-B822-69767F9AF222}" type="parTrans" cxnId="{34B5D990-C6BE-468B-8225-AE65E24A3D41}">
      <dgm:prSet/>
      <dgm:spPr/>
      <dgm:t>
        <a:bodyPr/>
        <a:lstStyle/>
        <a:p>
          <a:endParaRPr lang="es-AR"/>
        </a:p>
      </dgm:t>
    </dgm:pt>
    <dgm:pt modelId="{5B0F1A04-1C51-4F0D-9106-7AC4F338D0BF}" type="sibTrans" cxnId="{34B5D990-C6BE-468B-8225-AE65E24A3D41}">
      <dgm:prSet/>
      <dgm:spPr/>
      <dgm:t>
        <a:bodyPr/>
        <a:lstStyle/>
        <a:p>
          <a:endParaRPr lang="es-AR"/>
        </a:p>
      </dgm:t>
    </dgm:pt>
    <dgm:pt modelId="{4EBC7E51-8F05-486B-8E90-80A87F9C799E}">
      <dgm:prSet phldrT="[Texto]" custT="1"/>
      <dgm:spPr/>
      <dgm:t>
        <a:bodyPr/>
        <a:lstStyle/>
        <a:p>
          <a:r>
            <a:rPr lang="es-AR" sz="2000" b="1" dirty="0" smtClean="0"/>
            <a:t>Unidad Quirúrgica</a:t>
          </a:r>
          <a:endParaRPr lang="es-AR" sz="2000" b="1" dirty="0"/>
        </a:p>
      </dgm:t>
    </dgm:pt>
    <dgm:pt modelId="{19B77A4F-B96B-4118-A4EA-3D0D535C738F}" type="parTrans" cxnId="{42ECD3DA-E7A7-4D0B-A3E4-D4845FD94A14}">
      <dgm:prSet/>
      <dgm:spPr/>
      <dgm:t>
        <a:bodyPr/>
        <a:lstStyle/>
        <a:p>
          <a:endParaRPr lang="es-AR"/>
        </a:p>
      </dgm:t>
    </dgm:pt>
    <dgm:pt modelId="{C44835A7-9F8C-466C-ACD9-9B681DF5A3F9}" type="sibTrans" cxnId="{42ECD3DA-E7A7-4D0B-A3E4-D4845FD94A14}">
      <dgm:prSet/>
      <dgm:spPr/>
      <dgm:t>
        <a:bodyPr/>
        <a:lstStyle/>
        <a:p>
          <a:endParaRPr lang="es-AR"/>
        </a:p>
      </dgm:t>
    </dgm:pt>
    <dgm:pt modelId="{F909CF42-B7B5-498D-B8A7-9B35DDF1A9D9}">
      <dgm:prSet phldrT="[Texto]" custT="1"/>
      <dgm:spPr/>
      <dgm:t>
        <a:bodyPr/>
        <a:lstStyle/>
        <a:p>
          <a:r>
            <a:rPr lang="es-AR" sz="2000" b="1" dirty="0" smtClean="0"/>
            <a:t>Criaderos de Cerdos</a:t>
          </a:r>
          <a:endParaRPr lang="es-AR" sz="2000" b="1" dirty="0"/>
        </a:p>
      </dgm:t>
    </dgm:pt>
    <dgm:pt modelId="{7CD4EA85-CA7C-42A4-AE00-B7FBA7909389}" type="parTrans" cxnId="{E01A2925-4FDF-4990-8E34-E1A8A8FFF52A}">
      <dgm:prSet/>
      <dgm:spPr/>
      <dgm:t>
        <a:bodyPr/>
        <a:lstStyle/>
        <a:p>
          <a:endParaRPr lang="es-AR"/>
        </a:p>
      </dgm:t>
    </dgm:pt>
    <dgm:pt modelId="{D73D5A06-F896-4CDC-9454-6F85E23283DF}" type="sibTrans" cxnId="{E01A2925-4FDF-4990-8E34-E1A8A8FFF52A}">
      <dgm:prSet/>
      <dgm:spPr/>
      <dgm:t>
        <a:bodyPr/>
        <a:lstStyle/>
        <a:p>
          <a:endParaRPr lang="es-AR"/>
        </a:p>
      </dgm:t>
    </dgm:pt>
    <dgm:pt modelId="{07AD0564-6C90-429D-8AE1-3460103AAE35}">
      <dgm:prSet phldrT="[Texto]" custT="1"/>
      <dgm:spPr/>
      <dgm:t>
        <a:bodyPr/>
        <a:lstStyle/>
        <a:p>
          <a:r>
            <a:rPr lang="es-AR" sz="2000" b="1" dirty="0" err="1" smtClean="0"/>
            <a:t>Feed</a:t>
          </a:r>
          <a:r>
            <a:rPr lang="es-AR" sz="2000" b="1" dirty="0" smtClean="0"/>
            <a:t>-Lot</a:t>
          </a:r>
          <a:endParaRPr lang="es-AR" sz="2000" b="1" dirty="0"/>
        </a:p>
      </dgm:t>
    </dgm:pt>
    <dgm:pt modelId="{E0BE41D8-C176-4680-9A59-F382BD411D25}" type="parTrans" cxnId="{C6E07A86-E7A4-43F1-8C88-E7E81E023D49}">
      <dgm:prSet/>
      <dgm:spPr/>
      <dgm:t>
        <a:bodyPr/>
        <a:lstStyle/>
        <a:p>
          <a:endParaRPr lang="es-AR"/>
        </a:p>
      </dgm:t>
    </dgm:pt>
    <dgm:pt modelId="{45AF02ED-8F1E-46D7-8C22-F9E652B5F8A0}" type="sibTrans" cxnId="{C6E07A86-E7A4-43F1-8C88-E7E81E023D49}">
      <dgm:prSet/>
      <dgm:spPr/>
      <dgm:t>
        <a:bodyPr/>
        <a:lstStyle/>
        <a:p>
          <a:endParaRPr lang="es-AR"/>
        </a:p>
      </dgm:t>
    </dgm:pt>
    <dgm:pt modelId="{F177ECD2-CC44-4418-9202-41D5F1CE1661}">
      <dgm:prSet phldrT="[Texto]" custT="1"/>
      <dgm:spPr/>
      <dgm:t>
        <a:bodyPr/>
        <a:lstStyle/>
        <a:p>
          <a:r>
            <a:rPr lang="es-AR" sz="2000" b="1" dirty="0" smtClean="0"/>
            <a:t>Establecimientos bovinos y ovinos</a:t>
          </a:r>
          <a:endParaRPr lang="es-AR" sz="2000" b="1" dirty="0"/>
        </a:p>
      </dgm:t>
    </dgm:pt>
    <dgm:pt modelId="{0CAA1464-5D2D-4CC1-BC96-53BE358A9AB6}" type="parTrans" cxnId="{0AD72926-42B3-44C1-89E8-81D67415E1A3}">
      <dgm:prSet/>
      <dgm:spPr/>
      <dgm:t>
        <a:bodyPr/>
        <a:lstStyle/>
        <a:p>
          <a:endParaRPr lang="es-AR"/>
        </a:p>
      </dgm:t>
    </dgm:pt>
    <dgm:pt modelId="{BE1E65F5-D1C6-403A-BADA-3B039DCD38DA}" type="sibTrans" cxnId="{0AD72926-42B3-44C1-89E8-81D67415E1A3}">
      <dgm:prSet/>
      <dgm:spPr/>
      <dgm:t>
        <a:bodyPr/>
        <a:lstStyle/>
        <a:p>
          <a:endParaRPr lang="es-AR"/>
        </a:p>
      </dgm:t>
    </dgm:pt>
    <dgm:pt modelId="{C1064F64-2F95-446B-A2C1-2E73AC9BADA4}" type="pres">
      <dgm:prSet presAssocID="{98C8039D-31E5-41BA-BD17-7C762475F1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2DD67696-D458-45C9-A3EF-75385EC3A6B4}" type="pres">
      <dgm:prSet presAssocID="{0E7A3ED7-7AC9-4AC5-8A25-4F74D0E0C47B}" presName="centerShape" presStyleLbl="node0" presStyleIdx="0" presStyleCnt="1" custScaleX="189655" custScaleY="128522"/>
      <dgm:spPr/>
      <dgm:t>
        <a:bodyPr/>
        <a:lstStyle/>
        <a:p>
          <a:endParaRPr lang="es-AR"/>
        </a:p>
      </dgm:t>
    </dgm:pt>
    <dgm:pt modelId="{83120E25-3EC7-4A7B-A88A-93CC20784F7F}" type="pres">
      <dgm:prSet presAssocID="{19B77A4F-B96B-4118-A4EA-3D0D535C738F}" presName="Name9" presStyleLbl="parChTrans1D2" presStyleIdx="0" presStyleCnt="4"/>
      <dgm:spPr/>
      <dgm:t>
        <a:bodyPr/>
        <a:lstStyle/>
        <a:p>
          <a:endParaRPr lang="es-AR"/>
        </a:p>
      </dgm:t>
    </dgm:pt>
    <dgm:pt modelId="{675FD7A8-59F0-45D6-B6AF-C1DFF5BADBB6}" type="pres">
      <dgm:prSet presAssocID="{19B77A4F-B96B-4118-A4EA-3D0D535C738F}" presName="connTx" presStyleLbl="parChTrans1D2" presStyleIdx="0" presStyleCnt="4"/>
      <dgm:spPr/>
      <dgm:t>
        <a:bodyPr/>
        <a:lstStyle/>
        <a:p>
          <a:endParaRPr lang="es-AR"/>
        </a:p>
      </dgm:t>
    </dgm:pt>
    <dgm:pt modelId="{B744BB29-E2B6-406C-9383-F59DBCF84A70}" type="pres">
      <dgm:prSet presAssocID="{4EBC7E51-8F05-486B-8E90-80A87F9C799E}" presName="node" presStyleLbl="node1" presStyleIdx="0" presStyleCnt="4" custScaleX="177874" custScaleY="154074" custRadScaleRad="10380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027BA5AE-00BB-443B-97DA-39748D36D6B4}" type="pres">
      <dgm:prSet presAssocID="{7CD4EA85-CA7C-42A4-AE00-B7FBA7909389}" presName="Name9" presStyleLbl="parChTrans1D2" presStyleIdx="1" presStyleCnt="4"/>
      <dgm:spPr/>
      <dgm:t>
        <a:bodyPr/>
        <a:lstStyle/>
        <a:p>
          <a:endParaRPr lang="es-AR"/>
        </a:p>
      </dgm:t>
    </dgm:pt>
    <dgm:pt modelId="{928ADA07-5C01-4565-95F1-359907A8D5D4}" type="pres">
      <dgm:prSet presAssocID="{7CD4EA85-CA7C-42A4-AE00-B7FBA7909389}" presName="connTx" presStyleLbl="parChTrans1D2" presStyleIdx="1" presStyleCnt="4"/>
      <dgm:spPr/>
      <dgm:t>
        <a:bodyPr/>
        <a:lstStyle/>
        <a:p>
          <a:endParaRPr lang="es-AR"/>
        </a:p>
      </dgm:t>
    </dgm:pt>
    <dgm:pt modelId="{96759990-A857-47E9-A431-A12B1632A781}" type="pres">
      <dgm:prSet presAssocID="{F909CF42-B7B5-498D-B8A7-9B35DDF1A9D9}" presName="node" presStyleLbl="node1" presStyleIdx="1" presStyleCnt="4" custScaleX="178759" custScaleY="128666" custRadScaleRad="150223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3F0ACC3-1B2F-4BC6-85D2-6D51A39ADE11}" type="pres">
      <dgm:prSet presAssocID="{E0BE41D8-C176-4680-9A59-F382BD411D25}" presName="Name9" presStyleLbl="parChTrans1D2" presStyleIdx="2" presStyleCnt="4"/>
      <dgm:spPr/>
      <dgm:t>
        <a:bodyPr/>
        <a:lstStyle/>
        <a:p>
          <a:endParaRPr lang="es-AR"/>
        </a:p>
      </dgm:t>
    </dgm:pt>
    <dgm:pt modelId="{10575242-DCB6-4E88-A887-8938AC78B6AA}" type="pres">
      <dgm:prSet presAssocID="{E0BE41D8-C176-4680-9A59-F382BD411D25}" presName="connTx" presStyleLbl="parChTrans1D2" presStyleIdx="2" presStyleCnt="4"/>
      <dgm:spPr/>
      <dgm:t>
        <a:bodyPr/>
        <a:lstStyle/>
        <a:p>
          <a:endParaRPr lang="es-AR"/>
        </a:p>
      </dgm:t>
    </dgm:pt>
    <dgm:pt modelId="{0B2B6148-6AFA-4EA9-8D3E-4404FCDBD851}" type="pres">
      <dgm:prSet presAssocID="{07AD0564-6C90-429D-8AE1-3460103AAE35}" presName="node" presStyleLbl="node1" presStyleIdx="2" presStyleCnt="4" custScaleX="195257" custScaleY="159999" custRadScaleRad="101638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895A7BA8-8A64-4BF1-9918-CDDDCBC4F22C}" type="pres">
      <dgm:prSet presAssocID="{0CAA1464-5D2D-4CC1-BC96-53BE358A9AB6}" presName="Name9" presStyleLbl="parChTrans1D2" presStyleIdx="3" presStyleCnt="4"/>
      <dgm:spPr/>
      <dgm:t>
        <a:bodyPr/>
        <a:lstStyle/>
        <a:p>
          <a:endParaRPr lang="es-AR"/>
        </a:p>
      </dgm:t>
    </dgm:pt>
    <dgm:pt modelId="{AE72342B-D3B2-4A7A-985D-4DAA803D0F77}" type="pres">
      <dgm:prSet presAssocID="{0CAA1464-5D2D-4CC1-BC96-53BE358A9AB6}" presName="connTx" presStyleLbl="parChTrans1D2" presStyleIdx="3" presStyleCnt="4"/>
      <dgm:spPr/>
      <dgm:t>
        <a:bodyPr/>
        <a:lstStyle/>
        <a:p>
          <a:endParaRPr lang="es-AR"/>
        </a:p>
      </dgm:t>
    </dgm:pt>
    <dgm:pt modelId="{CF0C9CAD-7852-4648-B381-BA6E2B62D235}" type="pres">
      <dgm:prSet presAssocID="{F177ECD2-CC44-4418-9202-41D5F1CE1661}" presName="node" presStyleLbl="node1" presStyleIdx="3" presStyleCnt="4" custScaleX="176989" custScaleY="115655" custRadScaleRad="13865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AA0AC01B-FE9E-4AC3-9022-D011EFB7922E}" type="presOf" srcId="{07AD0564-6C90-429D-8AE1-3460103AAE35}" destId="{0B2B6148-6AFA-4EA9-8D3E-4404FCDBD851}" srcOrd="0" destOrd="0" presId="urn:microsoft.com/office/officeart/2005/8/layout/radial1"/>
    <dgm:cxn modelId="{259FAF60-FD3F-40FA-A65A-7F6EB7134617}" type="presOf" srcId="{19B77A4F-B96B-4118-A4EA-3D0D535C738F}" destId="{83120E25-3EC7-4A7B-A88A-93CC20784F7F}" srcOrd="0" destOrd="0" presId="urn:microsoft.com/office/officeart/2005/8/layout/radial1"/>
    <dgm:cxn modelId="{0AD72926-42B3-44C1-89E8-81D67415E1A3}" srcId="{0E7A3ED7-7AC9-4AC5-8A25-4F74D0E0C47B}" destId="{F177ECD2-CC44-4418-9202-41D5F1CE1661}" srcOrd="3" destOrd="0" parTransId="{0CAA1464-5D2D-4CC1-BC96-53BE358A9AB6}" sibTransId="{BE1E65F5-D1C6-403A-BADA-3B039DCD38DA}"/>
    <dgm:cxn modelId="{FB49F76D-98B6-45E1-BB5A-9BDD7EC917F2}" type="presOf" srcId="{E0BE41D8-C176-4680-9A59-F382BD411D25}" destId="{10575242-DCB6-4E88-A887-8938AC78B6AA}" srcOrd="1" destOrd="0" presId="urn:microsoft.com/office/officeart/2005/8/layout/radial1"/>
    <dgm:cxn modelId="{9C24FC18-E6BC-4500-ADEE-4D18A0F3BD6C}" type="presOf" srcId="{0E7A3ED7-7AC9-4AC5-8A25-4F74D0E0C47B}" destId="{2DD67696-D458-45C9-A3EF-75385EC3A6B4}" srcOrd="0" destOrd="0" presId="urn:microsoft.com/office/officeart/2005/8/layout/radial1"/>
    <dgm:cxn modelId="{99842E43-7120-454B-B831-6533D2CDD697}" type="presOf" srcId="{E0BE41D8-C176-4680-9A59-F382BD411D25}" destId="{B3F0ACC3-1B2F-4BC6-85D2-6D51A39ADE11}" srcOrd="0" destOrd="0" presId="urn:microsoft.com/office/officeart/2005/8/layout/radial1"/>
    <dgm:cxn modelId="{FFF786DB-A596-4A24-815E-7DC249080B4F}" type="presOf" srcId="{19B77A4F-B96B-4118-A4EA-3D0D535C738F}" destId="{675FD7A8-59F0-45D6-B6AF-C1DFF5BADBB6}" srcOrd="1" destOrd="0" presId="urn:microsoft.com/office/officeart/2005/8/layout/radial1"/>
    <dgm:cxn modelId="{34B5D990-C6BE-468B-8225-AE65E24A3D41}" srcId="{98C8039D-31E5-41BA-BD17-7C762475F19A}" destId="{0E7A3ED7-7AC9-4AC5-8A25-4F74D0E0C47B}" srcOrd="0" destOrd="0" parTransId="{880D77D8-3A3F-415A-B822-69767F9AF222}" sibTransId="{5B0F1A04-1C51-4F0D-9106-7AC4F338D0BF}"/>
    <dgm:cxn modelId="{C6E07A86-E7A4-43F1-8C88-E7E81E023D49}" srcId="{0E7A3ED7-7AC9-4AC5-8A25-4F74D0E0C47B}" destId="{07AD0564-6C90-429D-8AE1-3460103AAE35}" srcOrd="2" destOrd="0" parTransId="{E0BE41D8-C176-4680-9A59-F382BD411D25}" sibTransId="{45AF02ED-8F1E-46D7-8C22-F9E652B5F8A0}"/>
    <dgm:cxn modelId="{518FBDB0-86B5-4DA4-B550-96DA2A1DA48A}" type="presOf" srcId="{0CAA1464-5D2D-4CC1-BC96-53BE358A9AB6}" destId="{895A7BA8-8A64-4BF1-9918-CDDDCBC4F22C}" srcOrd="0" destOrd="0" presId="urn:microsoft.com/office/officeart/2005/8/layout/radial1"/>
    <dgm:cxn modelId="{F73D852C-F53E-4D54-8377-E25C3947E47F}" type="presOf" srcId="{F909CF42-B7B5-498D-B8A7-9B35DDF1A9D9}" destId="{96759990-A857-47E9-A431-A12B1632A781}" srcOrd="0" destOrd="0" presId="urn:microsoft.com/office/officeart/2005/8/layout/radial1"/>
    <dgm:cxn modelId="{8778F021-422C-4840-B37B-AD93EFC11700}" type="presOf" srcId="{4EBC7E51-8F05-486B-8E90-80A87F9C799E}" destId="{B744BB29-E2B6-406C-9383-F59DBCF84A70}" srcOrd="0" destOrd="0" presId="urn:microsoft.com/office/officeart/2005/8/layout/radial1"/>
    <dgm:cxn modelId="{E01A2925-4FDF-4990-8E34-E1A8A8FFF52A}" srcId="{0E7A3ED7-7AC9-4AC5-8A25-4F74D0E0C47B}" destId="{F909CF42-B7B5-498D-B8A7-9B35DDF1A9D9}" srcOrd="1" destOrd="0" parTransId="{7CD4EA85-CA7C-42A4-AE00-B7FBA7909389}" sibTransId="{D73D5A06-F896-4CDC-9454-6F85E23283DF}"/>
    <dgm:cxn modelId="{46E121BD-69EB-4362-8C51-C632D4AC72AC}" type="presOf" srcId="{F177ECD2-CC44-4418-9202-41D5F1CE1661}" destId="{CF0C9CAD-7852-4648-B381-BA6E2B62D235}" srcOrd="0" destOrd="0" presId="urn:microsoft.com/office/officeart/2005/8/layout/radial1"/>
    <dgm:cxn modelId="{34F38FC1-91B5-4F9C-8AFF-D8A2007E6974}" type="presOf" srcId="{7CD4EA85-CA7C-42A4-AE00-B7FBA7909389}" destId="{928ADA07-5C01-4565-95F1-359907A8D5D4}" srcOrd="1" destOrd="0" presId="urn:microsoft.com/office/officeart/2005/8/layout/radial1"/>
    <dgm:cxn modelId="{22E29C6A-F53A-44A5-BAD8-96BE8FBC71A9}" type="presOf" srcId="{98C8039D-31E5-41BA-BD17-7C762475F19A}" destId="{C1064F64-2F95-446B-A2C1-2E73AC9BADA4}" srcOrd="0" destOrd="0" presId="urn:microsoft.com/office/officeart/2005/8/layout/radial1"/>
    <dgm:cxn modelId="{42ECD3DA-E7A7-4D0B-A3E4-D4845FD94A14}" srcId="{0E7A3ED7-7AC9-4AC5-8A25-4F74D0E0C47B}" destId="{4EBC7E51-8F05-486B-8E90-80A87F9C799E}" srcOrd="0" destOrd="0" parTransId="{19B77A4F-B96B-4118-A4EA-3D0D535C738F}" sibTransId="{C44835A7-9F8C-466C-ACD9-9B681DF5A3F9}"/>
    <dgm:cxn modelId="{FB8E61FF-13CE-4F1E-ACC0-DD3E369A6976}" type="presOf" srcId="{7CD4EA85-CA7C-42A4-AE00-B7FBA7909389}" destId="{027BA5AE-00BB-443B-97DA-39748D36D6B4}" srcOrd="0" destOrd="0" presId="urn:microsoft.com/office/officeart/2005/8/layout/radial1"/>
    <dgm:cxn modelId="{990F1832-C44C-4E4C-A1C5-2CC3F999CEDB}" type="presOf" srcId="{0CAA1464-5D2D-4CC1-BC96-53BE358A9AB6}" destId="{AE72342B-D3B2-4A7A-985D-4DAA803D0F77}" srcOrd="1" destOrd="0" presId="urn:microsoft.com/office/officeart/2005/8/layout/radial1"/>
    <dgm:cxn modelId="{D195FDF4-F1A8-42FE-BCCC-A2B6D173519C}" type="presParOf" srcId="{C1064F64-2F95-446B-A2C1-2E73AC9BADA4}" destId="{2DD67696-D458-45C9-A3EF-75385EC3A6B4}" srcOrd="0" destOrd="0" presId="urn:microsoft.com/office/officeart/2005/8/layout/radial1"/>
    <dgm:cxn modelId="{737AB53C-A9B9-40E5-B131-DD7CAC615878}" type="presParOf" srcId="{C1064F64-2F95-446B-A2C1-2E73AC9BADA4}" destId="{83120E25-3EC7-4A7B-A88A-93CC20784F7F}" srcOrd="1" destOrd="0" presId="urn:microsoft.com/office/officeart/2005/8/layout/radial1"/>
    <dgm:cxn modelId="{6C9E4C4B-0956-4BC2-AD4F-7BEAF5A196D6}" type="presParOf" srcId="{83120E25-3EC7-4A7B-A88A-93CC20784F7F}" destId="{675FD7A8-59F0-45D6-B6AF-C1DFF5BADBB6}" srcOrd="0" destOrd="0" presId="urn:microsoft.com/office/officeart/2005/8/layout/radial1"/>
    <dgm:cxn modelId="{9E26BCAF-1583-416C-AF5C-08BFDF665442}" type="presParOf" srcId="{C1064F64-2F95-446B-A2C1-2E73AC9BADA4}" destId="{B744BB29-E2B6-406C-9383-F59DBCF84A70}" srcOrd="2" destOrd="0" presId="urn:microsoft.com/office/officeart/2005/8/layout/radial1"/>
    <dgm:cxn modelId="{2D467897-DE1A-4C2C-935E-E608B5ADEAE3}" type="presParOf" srcId="{C1064F64-2F95-446B-A2C1-2E73AC9BADA4}" destId="{027BA5AE-00BB-443B-97DA-39748D36D6B4}" srcOrd="3" destOrd="0" presId="urn:microsoft.com/office/officeart/2005/8/layout/radial1"/>
    <dgm:cxn modelId="{5B22D795-791A-4D89-89B9-6DEB90F1BA1D}" type="presParOf" srcId="{027BA5AE-00BB-443B-97DA-39748D36D6B4}" destId="{928ADA07-5C01-4565-95F1-359907A8D5D4}" srcOrd="0" destOrd="0" presId="urn:microsoft.com/office/officeart/2005/8/layout/radial1"/>
    <dgm:cxn modelId="{29EDFCCD-99C3-4DCB-B35C-EE467D81068E}" type="presParOf" srcId="{C1064F64-2F95-446B-A2C1-2E73AC9BADA4}" destId="{96759990-A857-47E9-A431-A12B1632A781}" srcOrd="4" destOrd="0" presId="urn:microsoft.com/office/officeart/2005/8/layout/radial1"/>
    <dgm:cxn modelId="{AE6F0855-C80F-4B0C-8018-D41E31CBB3BD}" type="presParOf" srcId="{C1064F64-2F95-446B-A2C1-2E73AC9BADA4}" destId="{B3F0ACC3-1B2F-4BC6-85D2-6D51A39ADE11}" srcOrd="5" destOrd="0" presId="urn:microsoft.com/office/officeart/2005/8/layout/radial1"/>
    <dgm:cxn modelId="{FED07075-E12F-48CE-B453-2894D2E982DD}" type="presParOf" srcId="{B3F0ACC3-1B2F-4BC6-85D2-6D51A39ADE11}" destId="{10575242-DCB6-4E88-A887-8938AC78B6AA}" srcOrd="0" destOrd="0" presId="urn:microsoft.com/office/officeart/2005/8/layout/radial1"/>
    <dgm:cxn modelId="{23CD98EE-B1ED-472E-B291-1991DD14CE7D}" type="presParOf" srcId="{C1064F64-2F95-446B-A2C1-2E73AC9BADA4}" destId="{0B2B6148-6AFA-4EA9-8D3E-4404FCDBD851}" srcOrd="6" destOrd="0" presId="urn:microsoft.com/office/officeart/2005/8/layout/radial1"/>
    <dgm:cxn modelId="{6B44D8DA-6AA0-4EC3-B5F3-4028D437E87F}" type="presParOf" srcId="{C1064F64-2F95-446B-A2C1-2E73AC9BADA4}" destId="{895A7BA8-8A64-4BF1-9918-CDDDCBC4F22C}" srcOrd="7" destOrd="0" presId="urn:microsoft.com/office/officeart/2005/8/layout/radial1"/>
    <dgm:cxn modelId="{D371B6F1-6003-4A0D-B874-73A7C938431E}" type="presParOf" srcId="{895A7BA8-8A64-4BF1-9918-CDDDCBC4F22C}" destId="{AE72342B-D3B2-4A7A-985D-4DAA803D0F77}" srcOrd="0" destOrd="0" presId="urn:microsoft.com/office/officeart/2005/8/layout/radial1"/>
    <dgm:cxn modelId="{7C1291B0-7103-40FB-9FDC-B0746530F3CD}" type="presParOf" srcId="{C1064F64-2F95-446B-A2C1-2E73AC9BADA4}" destId="{CF0C9CAD-7852-4648-B381-BA6E2B62D235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67696-D458-45C9-A3EF-75385EC3A6B4}">
      <dsp:nvSpPr>
        <dsp:cNvPr id="0" name=""/>
        <dsp:cNvSpPr/>
      </dsp:nvSpPr>
      <dsp:spPr>
        <a:xfrm>
          <a:off x="2300730" y="1692907"/>
          <a:ext cx="2802286" cy="18990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Procesamiento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800" b="1" kern="1200" dirty="0" smtClean="0"/>
            <a:t>Muestras recolectadas</a:t>
          </a:r>
          <a:endParaRPr lang="es-AR" sz="1800" b="1" kern="1200" dirty="0"/>
        </a:p>
      </dsp:txBody>
      <dsp:txXfrm>
        <a:off x="2711115" y="1971010"/>
        <a:ext cx="1981516" cy="1342797"/>
      </dsp:txXfrm>
    </dsp:sp>
    <dsp:sp modelId="{83120E25-3EC7-4A7B-A88A-93CC20784F7F}">
      <dsp:nvSpPr>
        <dsp:cNvPr id="0" name=""/>
        <dsp:cNvSpPr/>
      </dsp:nvSpPr>
      <dsp:spPr>
        <a:xfrm rot="5400000">
          <a:off x="3618523" y="1758328"/>
          <a:ext cx="166699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166699" y="17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697706" y="1772090"/>
        <a:ext cx="8334" cy="8334"/>
      </dsp:txXfrm>
    </dsp:sp>
    <dsp:sp modelId="{B744BB29-E2B6-406C-9383-F59DBCF84A70}">
      <dsp:nvSpPr>
        <dsp:cNvPr id="0" name=""/>
        <dsp:cNvSpPr/>
      </dsp:nvSpPr>
      <dsp:spPr>
        <a:xfrm>
          <a:off x="2387766" y="-416944"/>
          <a:ext cx="2628213" cy="22765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Unidad Quirúrgica</a:t>
          </a:r>
          <a:endParaRPr lang="es-AR" sz="2000" b="1" kern="1200" dirty="0"/>
        </a:p>
      </dsp:txBody>
      <dsp:txXfrm>
        <a:off x="2772659" y="-83551"/>
        <a:ext cx="1858427" cy="1609765"/>
      </dsp:txXfrm>
    </dsp:sp>
    <dsp:sp modelId="{027BA5AE-00BB-443B-97DA-39748D36D6B4}">
      <dsp:nvSpPr>
        <dsp:cNvPr id="0" name=""/>
        <dsp:cNvSpPr/>
      </dsp:nvSpPr>
      <dsp:spPr>
        <a:xfrm rot="10800000">
          <a:off x="4775533" y="2624479"/>
          <a:ext cx="327482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327482" y="17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 rot="10800000">
        <a:off x="4931088" y="2634222"/>
        <a:ext cx="16374" cy="16374"/>
      </dsp:txXfrm>
    </dsp:sp>
    <dsp:sp modelId="{96759990-A857-47E9-A431-A12B1632A781}">
      <dsp:nvSpPr>
        <dsp:cNvPr id="0" name=""/>
        <dsp:cNvSpPr/>
      </dsp:nvSpPr>
      <dsp:spPr>
        <a:xfrm>
          <a:off x="4775533" y="1691844"/>
          <a:ext cx="2641290" cy="19011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Criaderos de Cerdos</a:t>
          </a:r>
          <a:endParaRPr lang="es-AR" sz="2000" b="1" kern="1200" dirty="0"/>
        </a:p>
      </dsp:txBody>
      <dsp:txXfrm>
        <a:off x="5162341" y="1970258"/>
        <a:ext cx="1867674" cy="1344302"/>
      </dsp:txXfrm>
    </dsp:sp>
    <dsp:sp modelId="{B3F0ACC3-1B2F-4BC6-85D2-6D51A39ADE11}">
      <dsp:nvSpPr>
        <dsp:cNvPr id="0" name=""/>
        <dsp:cNvSpPr/>
      </dsp:nvSpPr>
      <dsp:spPr>
        <a:xfrm rot="16200000">
          <a:off x="3596637" y="3468744"/>
          <a:ext cx="210472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210472" y="17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3696611" y="3481412"/>
        <a:ext cx="10523" cy="10523"/>
      </dsp:txXfrm>
    </dsp:sp>
    <dsp:sp modelId="{0B2B6148-6AFA-4EA9-8D3E-4404FCDBD851}">
      <dsp:nvSpPr>
        <dsp:cNvPr id="0" name=""/>
        <dsp:cNvSpPr/>
      </dsp:nvSpPr>
      <dsp:spPr>
        <a:xfrm>
          <a:off x="2259343" y="3381438"/>
          <a:ext cx="2885059" cy="23640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err="1" smtClean="0"/>
            <a:t>Feed</a:t>
          </a:r>
          <a:r>
            <a:rPr lang="es-AR" sz="2000" b="1" kern="1200" dirty="0" smtClean="0"/>
            <a:t>-Lot</a:t>
          </a:r>
          <a:endParaRPr lang="es-AR" sz="2000" b="1" kern="1200" dirty="0"/>
        </a:p>
      </dsp:txBody>
      <dsp:txXfrm>
        <a:off x="2681850" y="3727652"/>
        <a:ext cx="2040045" cy="1671669"/>
      </dsp:txXfrm>
    </dsp:sp>
    <dsp:sp modelId="{895A7BA8-8A64-4BF1-9918-CDDDCBC4F22C}">
      <dsp:nvSpPr>
        <dsp:cNvPr id="0" name=""/>
        <dsp:cNvSpPr/>
      </dsp:nvSpPr>
      <dsp:spPr>
        <a:xfrm>
          <a:off x="2300730" y="2624479"/>
          <a:ext cx="314406" cy="35859"/>
        </a:xfrm>
        <a:custGeom>
          <a:avLst/>
          <a:gdLst/>
          <a:ahLst/>
          <a:cxnLst/>
          <a:rect l="0" t="0" r="0" b="0"/>
          <a:pathLst>
            <a:path>
              <a:moveTo>
                <a:pt x="0" y="17929"/>
              </a:moveTo>
              <a:lnTo>
                <a:pt x="314406" y="1792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500" kern="1200"/>
        </a:p>
      </dsp:txBody>
      <dsp:txXfrm>
        <a:off x="2450073" y="2634549"/>
        <a:ext cx="15720" cy="15720"/>
      </dsp:txXfrm>
    </dsp:sp>
    <dsp:sp modelId="{CF0C9CAD-7852-4648-B381-BA6E2B62D235}">
      <dsp:nvSpPr>
        <dsp:cNvPr id="0" name=""/>
        <dsp:cNvSpPr/>
      </dsp:nvSpPr>
      <dsp:spPr>
        <a:xfrm>
          <a:off x="0" y="1787967"/>
          <a:ext cx="2615137" cy="17088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000" b="1" kern="1200" dirty="0" smtClean="0"/>
            <a:t>Establecimientos bovinos y ovinos</a:t>
          </a:r>
          <a:endParaRPr lang="es-AR" sz="2000" b="1" kern="1200" dirty="0"/>
        </a:p>
      </dsp:txBody>
      <dsp:txXfrm>
        <a:off x="382978" y="2038227"/>
        <a:ext cx="1849181" cy="1208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54376-9785-407F-9AA9-2F51F8D3EE32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543FF-BA9D-4CE8-B7FD-DD25B29AAE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0928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543FF-BA9D-4CE8-B7FD-DD25B29AAEB6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611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28071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47183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16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39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74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094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662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60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266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04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35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82177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174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537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911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588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0765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463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47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268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40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5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922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642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35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3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6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0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6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32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96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7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2092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50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68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76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66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23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71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33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50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5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5102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78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37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38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37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0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89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70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00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30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9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0925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6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95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47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33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20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826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17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35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40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60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02029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21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29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40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0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83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218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7F51F-6042-4FC3-882C-75D90B40F2A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54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38A78-CA87-4E46-8AA7-822B4F57D49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40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A5CF5-EDD9-4774-8B53-CB10DFE47452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56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281EB-6F88-4CFF-B26B-81AF3B637164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6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3969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CB831-0514-4830-AFD0-E7B048182A41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540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5FE22-B9E2-454B-A2A0-058B9557796B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733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58963-CC17-4057-A6CB-1276FB87DA3E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19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5C0F-EFD0-49DD-AB08-4CF95BA97703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57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D6193-AAED-4FDE-B120-966FFBF723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7992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29896-1740-44D0-BD2F-87C1EF47700F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399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289CE-958C-42A3-8C36-7D21041709B5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014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01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081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74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40747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51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69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9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67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217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91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69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502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776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986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9973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614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248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740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4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11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34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821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49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078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4828A-FEEC-43DD-B6E0-1B31499774D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50CC-4CE1-4067-B006-8CD509E00B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5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353379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7F6D7-11AD-46D3-B87F-2D8452A89A9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0F294-A35D-4CA2-9FAC-AC2D4A252E7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178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2C73-CBA3-40AE-A66C-389A492EAF4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876B-5D7E-470E-9605-BC62242DD595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390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047D-2BBC-49B2-839E-DE91B455F92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31BC-E56E-441A-AADD-2AB95F84606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986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5C484-D5D2-448A-B9D2-FB17C9BB32B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0CA2E-5EAF-4EA3-A916-3AB958AAAB6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94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6EE61-B590-4919-85CE-BC4CA68BA05D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C311-944A-4BB8-B963-EBEAC314322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210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95ADE-D3F8-4536-BE53-F8A63B7EB1A6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9629C-DA00-4D8F-9FC1-795C73FD8292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9057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12B17-6036-4D1B-9414-B5961C35197A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69C1C-7AF8-44EF-BA5A-3A54C5B9349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159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2D1C-02FA-4FC7-A800-0D5875E83FB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D7D4-49E4-478E-8859-AEFCCD02D2C6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006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B5E71-A105-460E-B48A-1B5328CD0DF5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D724-6496-43B8-96DF-E3988F1AF593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0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56339-362B-4039-9E34-C4CAA84DB90E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FA620-6D9A-4677-A4C1-B2ED46345DDC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D8E5C-3179-434B-ABD7-36CC72A6310D}" type="datetimeFigureOut">
              <a:rPr lang="es-AR" smtClean="0"/>
              <a:t>08/04/2014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74B14-619F-46B1-A394-B2B95A9E4960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901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9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1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0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0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1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7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8C37D2-31E7-4025-B1BE-EA30E0E5B4BC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4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6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627EE-A087-4934-82B5-E0CF93C8E9E0}" type="datetimeFigureOut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08/04/2014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23088-BBCA-4D14-9A87-2775D84974E4}" type="slidenum">
              <a:rPr lang="es-A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4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 altLang="es-AR" smtClean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AR"/>
          </a:p>
        </p:txBody>
      </p:sp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323850" y="384175"/>
          <a:ext cx="8496300" cy="638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 Document" r:id="rId3" imgW="6184490" imgH="3264310" progId="">
                  <p:embed/>
                </p:oleObj>
              </mc:Choice>
              <mc:Fallback>
                <p:oleObj name="Image Document" r:id="rId3" imgW="6184490" imgH="32643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84175"/>
                        <a:ext cx="8496300" cy="63881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4 CuadroTexto"/>
          <p:cNvSpPr txBox="1">
            <a:spLocks noChangeArrowheads="1"/>
          </p:cNvSpPr>
          <p:nvPr/>
        </p:nvSpPr>
        <p:spPr bwMode="auto">
          <a:xfrm>
            <a:off x="4140200" y="1773238"/>
            <a:ext cx="46085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altLang="es-AR" b="1" i="1">
                <a:solidFill>
                  <a:schemeClr val="bg1"/>
                </a:solidFill>
              </a:rPr>
              <a:t>Colaboremos con Santa Lucia</a:t>
            </a:r>
          </a:p>
          <a:p>
            <a:pPr algn="ctr" eaLnBrk="1" hangingPunct="1"/>
            <a:r>
              <a:rPr lang="es-AR" altLang="es-AR" b="1" i="1">
                <a:solidFill>
                  <a:schemeClr val="bg1"/>
                </a:solidFill>
              </a:rPr>
              <a:t>Colaborando con Santa Lucía II</a:t>
            </a:r>
          </a:p>
          <a:p>
            <a:pPr algn="ctr" eaLnBrk="1" hangingPunct="1"/>
            <a:r>
              <a:rPr lang="es-AR" altLang="es-AR" b="1" i="1">
                <a:solidFill>
                  <a:schemeClr val="bg1"/>
                </a:solidFill>
              </a:rPr>
              <a:t>Colaborando con Santa Lucía III</a:t>
            </a:r>
          </a:p>
          <a:p>
            <a:pPr algn="ctr" eaLnBrk="1" hangingPunct="1"/>
            <a:r>
              <a:rPr lang="es-AR" altLang="es-AR" b="1" i="1">
                <a:solidFill>
                  <a:schemeClr val="bg1"/>
                </a:solidFill>
              </a:rPr>
              <a:t>UBANEX</a:t>
            </a:r>
          </a:p>
          <a:p>
            <a:pPr algn="ctr" eaLnBrk="1" hangingPunct="1"/>
            <a:r>
              <a:rPr lang="es-AR" altLang="es-AR" b="1" i="1">
                <a:solidFill>
                  <a:schemeClr val="bg1"/>
                </a:solidFill>
              </a:rPr>
              <a:t>2011-2013</a:t>
            </a:r>
          </a:p>
        </p:txBody>
      </p:sp>
    </p:spTree>
    <p:extLst>
      <p:ext uri="{BB962C8B-B14F-4D97-AF65-F5344CB8AC3E}">
        <p14:creationId xmlns:p14="http://schemas.microsoft.com/office/powerpoint/2010/main" val="29298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sp>
        <p:nvSpPr>
          <p:cNvPr id="38915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38916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13" y="260350"/>
            <a:ext cx="4040187" cy="3030538"/>
          </a:xfrm>
        </p:spPr>
      </p:pic>
      <p:sp>
        <p:nvSpPr>
          <p:cNvPr id="38917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38918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260350"/>
            <a:ext cx="4041775" cy="3032125"/>
          </a:xfrm>
        </p:spPr>
      </p:pic>
      <p:pic>
        <p:nvPicPr>
          <p:cNvPr id="3891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00438"/>
            <a:ext cx="4187825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10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3438525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1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dirty="0" smtClean="0"/>
              <a:t>Explotaciones bovinas</a:t>
            </a:r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30724" name="Picture 11" descr="C:\Users\Usuario\Desktop\fotos san pedro\P506070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87619"/>
            <a:ext cx="7056264" cy="52925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arios_1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5"/>
          <a:stretch/>
        </p:blipFill>
        <p:spPr bwMode="auto">
          <a:xfrm>
            <a:off x="2732088" y="404814"/>
            <a:ext cx="3424237" cy="2168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varios_14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3"/>
          <a:stretch/>
        </p:blipFill>
        <p:spPr bwMode="auto">
          <a:xfrm>
            <a:off x="395288" y="3141663"/>
            <a:ext cx="4032250" cy="2536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varios_16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6"/>
          <a:stretch/>
        </p:blipFill>
        <p:spPr bwMode="auto">
          <a:xfrm>
            <a:off x="4716463" y="3155951"/>
            <a:ext cx="4176712" cy="2521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9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2 Marcador de contenido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240088"/>
          </a:xfrm>
        </p:spPr>
        <p:txBody>
          <a:bodyPr/>
          <a:lstStyle/>
          <a:p>
            <a:r>
              <a:rPr lang="es-AR" altLang="es-AR" smtClean="0"/>
              <a:t>Relevamiento de 131 bovinos.</a:t>
            </a:r>
          </a:p>
          <a:p>
            <a:r>
              <a:rPr lang="es-AR" altLang="es-AR" smtClean="0"/>
              <a:t>Servicio diagnostico de Paratuberculosis de la Cátedra de Inmunología – FCV – UBA.</a:t>
            </a:r>
          </a:p>
          <a:p>
            <a:r>
              <a:rPr lang="es-AR" altLang="es-AR" smtClean="0"/>
              <a:t>Técnica de detección serológica utilizada:</a:t>
            </a:r>
          </a:p>
          <a:p>
            <a:pPr lvl="1">
              <a:buFont typeface="Courier New" pitchFamily="49" charset="0"/>
              <a:buChar char="o"/>
            </a:pPr>
            <a:r>
              <a:rPr lang="es-AR" altLang="es-AR" smtClean="0"/>
              <a:t> Elisa – PPA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s-AR" dirty="0" smtClean="0"/>
              <a:t>Relevamiento serológico de Paratuberculosis Bovina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275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 Gráfico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77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Educación Continuada</a:t>
            </a:r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altLang="es-AR" smtClean="0"/>
              <a:t>ParaTBC (Radio)</a:t>
            </a:r>
          </a:p>
          <a:p>
            <a:endParaRPr lang="es-AR" altLang="es-AR" smtClean="0"/>
          </a:p>
          <a:p>
            <a:r>
              <a:rPr lang="es-AR" altLang="es-AR" smtClean="0"/>
              <a:t>Leptospira (Escuela Media Prefectura Argentina)</a:t>
            </a:r>
          </a:p>
          <a:p>
            <a:endParaRPr lang="es-AR" altLang="es-AR" smtClean="0"/>
          </a:p>
          <a:p>
            <a:r>
              <a:rPr lang="es-AR" altLang="es-AR" smtClean="0"/>
              <a:t>Control de roedores</a:t>
            </a:r>
          </a:p>
        </p:txBody>
      </p:sp>
    </p:spTree>
    <p:extLst>
      <p:ext uri="{BB962C8B-B14F-4D97-AF65-F5344CB8AC3E}">
        <p14:creationId xmlns:p14="http://schemas.microsoft.com/office/powerpoint/2010/main" val="186822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dirty="0" smtClean="0"/>
              <a:t>Encuestas</a:t>
            </a:r>
          </a:p>
        </p:txBody>
      </p:sp>
      <p:pic>
        <p:nvPicPr>
          <p:cNvPr id="18435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16626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19459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575" y="171486"/>
            <a:ext cx="4529138" cy="339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3375"/>
            <a:ext cx="4189412" cy="3140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6" y="3645024"/>
            <a:ext cx="4129088" cy="3097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600450"/>
            <a:ext cx="4187825" cy="3141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9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Procesamiento de muestras</a:t>
            </a:r>
          </a:p>
        </p:txBody>
      </p:sp>
      <p:sp>
        <p:nvSpPr>
          <p:cNvPr id="2048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altLang="es-AR" dirty="0" smtClean="0"/>
              <a:t>Los Patricios UBA</a:t>
            </a:r>
          </a:p>
        </p:txBody>
      </p:sp>
      <p:pic>
        <p:nvPicPr>
          <p:cNvPr id="20484" name="6 Marcador de contenido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35250"/>
            <a:ext cx="4040188" cy="303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20486" name="7 Marcador de contenido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2635250"/>
            <a:ext cx="4041775" cy="303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altLang="es-AR" smtClean="0"/>
          </a:p>
        </p:txBody>
      </p:sp>
      <p:pic>
        <p:nvPicPr>
          <p:cNvPr id="2050" name="Picture 2" descr="C:\Users\Usuario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683700" y="596226"/>
            <a:ext cx="8254713" cy="5857110"/>
          </a:xfrm>
          <a:effectLst>
            <a:softEdge rad="112500"/>
          </a:effectLst>
        </p:spPr>
      </p:pic>
      <p:sp>
        <p:nvSpPr>
          <p:cNvPr id="4" name="3 Cara sonriente"/>
          <p:cNvSpPr/>
          <p:nvPr/>
        </p:nvSpPr>
        <p:spPr>
          <a:xfrm>
            <a:off x="4787900" y="4652963"/>
            <a:ext cx="255588" cy="252412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1509" name="4 CuadroTexto"/>
          <p:cNvSpPr txBox="1">
            <a:spLocks noChangeArrowheads="1"/>
          </p:cNvSpPr>
          <p:nvPr/>
        </p:nvSpPr>
        <p:spPr bwMode="auto">
          <a:xfrm rot="-929045">
            <a:off x="4343400" y="2667000"/>
            <a:ext cx="158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altLang="es-AR" sz="1400" b="1">
                <a:latin typeface="Calibri" pitchFamily="34" charset="0"/>
              </a:rPr>
              <a:t>Vía ferrocarril</a:t>
            </a:r>
          </a:p>
        </p:txBody>
      </p:sp>
      <p:sp>
        <p:nvSpPr>
          <p:cNvPr id="21510" name="5 CuadroTexto"/>
          <p:cNvSpPr txBox="1">
            <a:spLocks noChangeArrowheads="1"/>
          </p:cNvSpPr>
          <p:nvPr/>
        </p:nvSpPr>
        <p:spPr bwMode="auto">
          <a:xfrm rot="-957354">
            <a:off x="603250" y="3827463"/>
            <a:ext cx="2016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altLang="es-AR" sz="1600" b="1">
                <a:latin typeface="Calibri" pitchFamily="34" charset="0"/>
              </a:rPr>
              <a:t>Campo los Patricios</a:t>
            </a:r>
          </a:p>
        </p:txBody>
      </p:sp>
      <p:sp>
        <p:nvSpPr>
          <p:cNvPr id="7" name="6 Flecha izquierda"/>
          <p:cNvSpPr/>
          <p:nvPr/>
        </p:nvSpPr>
        <p:spPr>
          <a:xfrm rot="20614631">
            <a:off x="230188" y="4205288"/>
            <a:ext cx="431800" cy="215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8" name="7 Cruz"/>
          <p:cNvSpPr/>
          <p:nvPr/>
        </p:nvSpPr>
        <p:spPr>
          <a:xfrm>
            <a:off x="2555875" y="5661025"/>
            <a:ext cx="182563" cy="182563"/>
          </a:xfrm>
          <a:prstGeom prst="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9" name="8 Anillo"/>
          <p:cNvSpPr/>
          <p:nvPr/>
        </p:nvSpPr>
        <p:spPr>
          <a:xfrm>
            <a:off x="5651500" y="4221163"/>
            <a:ext cx="184150" cy="18256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>
              <a:solidFill>
                <a:schemeClr val="tx1"/>
              </a:solidFill>
            </a:endParaRPr>
          </a:p>
        </p:txBody>
      </p:sp>
      <p:sp>
        <p:nvSpPr>
          <p:cNvPr id="21514" name="9 CuadroTexto"/>
          <p:cNvSpPr txBox="1">
            <a:spLocks noChangeArrowheads="1"/>
          </p:cNvSpPr>
          <p:nvPr/>
        </p:nvSpPr>
        <p:spPr bwMode="auto">
          <a:xfrm>
            <a:off x="3276600" y="6381750"/>
            <a:ext cx="2232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altLang="es-AR">
                <a:solidFill>
                  <a:schemeClr val="bg1"/>
                </a:solidFill>
                <a:latin typeface="Calibri" pitchFamily="34" charset="0"/>
              </a:rPr>
              <a:t>Pueblo Doyle</a:t>
            </a:r>
          </a:p>
        </p:txBody>
      </p:sp>
      <p:sp>
        <p:nvSpPr>
          <p:cNvPr id="11" name="10 Flecha doblada hacia arriba"/>
          <p:cNvSpPr/>
          <p:nvPr/>
        </p:nvSpPr>
        <p:spPr>
          <a:xfrm rot="5400000">
            <a:off x="4769644" y="6471444"/>
            <a:ext cx="255587" cy="219075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2" name="11 Rectángulo redondeado"/>
          <p:cNvSpPr/>
          <p:nvPr/>
        </p:nvSpPr>
        <p:spPr>
          <a:xfrm rot="20458664">
            <a:off x="5127625" y="4287838"/>
            <a:ext cx="476250" cy="4000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13" name="12 Trapecio"/>
          <p:cNvSpPr/>
          <p:nvPr/>
        </p:nvSpPr>
        <p:spPr>
          <a:xfrm rot="4807180">
            <a:off x="2156619" y="-819944"/>
            <a:ext cx="3290888" cy="4733925"/>
          </a:xfrm>
          <a:prstGeom prst="trapezoid">
            <a:avLst/>
          </a:prstGeom>
          <a:solidFill>
            <a:srgbClr val="00B05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AR"/>
          </a:p>
        </p:txBody>
      </p:sp>
      <p:sp>
        <p:nvSpPr>
          <p:cNvPr id="2" name="1 Estrella de 5 puntas"/>
          <p:cNvSpPr/>
          <p:nvPr/>
        </p:nvSpPr>
        <p:spPr>
          <a:xfrm>
            <a:off x="5743575" y="3593662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5" name="24 Estrella de 5 puntas"/>
          <p:cNvSpPr/>
          <p:nvPr/>
        </p:nvSpPr>
        <p:spPr>
          <a:xfrm>
            <a:off x="4961133" y="5767075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6" name="25 Estrella de 5 puntas"/>
          <p:cNvSpPr/>
          <p:nvPr/>
        </p:nvSpPr>
        <p:spPr>
          <a:xfrm>
            <a:off x="5427467" y="1547018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7" name="26 Estrella de 5 puntas"/>
          <p:cNvSpPr/>
          <p:nvPr/>
        </p:nvSpPr>
        <p:spPr>
          <a:xfrm>
            <a:off x="2441275" y="4437758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8" name="27 Estrella de 5 puntas"/>
          <p:cNvSpPr/>
          <p:nvPr/>
        </p:nvSpPr>
        <p:spPr>
          <a:xfrm>
            <a:off x="2555875" y="1416906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9" name="28 Estrella de 5 puntas"/>
          <p:cNvSpPr/>
          <p:nvPr/>
        </p:nvSpPr>
        <p:spPr>
          <a:xfrm>
            <a:off x="4331041" y="1916832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0" name="29 Estrella de 5 puntas"/>
          <p:cNvSpPr/>
          <p:nvPr/>
        </p:nvSpPr>
        <p:spPr>
          <a:xfrm>
            <a:off x="6416263" y="4874502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1" name="30 Estrella de 5 puntas"/>
          <p:cNvSpPr/>
          <p:nvPr/>
        </p:nvSpPr>
        <p:spPr>
          <a:xfrm>
            <a:off x="3573463" y="5368027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2" name="31 Estrella de 5 puntas"/>
          <p:cNvSpPr/>
          <p:nvPr/>
        </p:nvSpPr>
        <p:spPr>
          <a:xfrm>
            <a:off x="4151681" y="836712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33" name="32 Estrella de 5 puntas"/>
          <p:cNvSpPr/>
          <p:nvPr/>
        </p:nvSpPr>
        <p:spPr>
          <a:xfrm>
            <a:off x="4251645" y="3707962"/>
            <a:ext cx="228600" cy="228600"/>
          </a:xfrm>
          <a:prstGeom prst="star5">
            <a:avLst/>
          </a:prstGeom>
          <a:solidFill>
            <a:srgbClr val="FFFF00"/>
          </a:solidFill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101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hangingPunct="1"/>
            <a:r>
              <a:rPr lang="es-AR" altLang="es-AR" dirty="0" smtClean="0"/>
              <a:t>Colaboremos con Santa Lucía III</a:t>
            </a:r>
          </a:p>
        </p:txBody>
      </p:sp>
      <p:pic>
        <p:nvPicPr>
          <p:cNvPr id="3075" name="Picture 2" descr="C:\Users\Usuario\Desktop\250px-Partido_de_San_Pedro,_Argentina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25" y="1524347"/>
            <a:ext cx="3154363" cy="4352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76" name="3 Rectángulo"/>
          <p:cNvSpPr>
            <a:spLocks noChangeArrowheads="1"/>
          </p:cNvSpPr>
          <p:nvPr/>
        </p:nvSpPr>
        <p:spPr bwMode="auto">
          <a:xfrm>
            <a:off x="3960440" y="1223870"/>
            <a:ext cx="4572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AR" altLang="es-AR" b="1" dirty="0">
                <a:solidFill>
                  <a:schemeClr val="bg1"/>
                </a:solidFill>
              </a:rPr>
              <a:t>Localidad de Santa Lucia, Partido de </a:t>
            </a:r>
            <a:endParaRPr lang="es-AR" altLang="es-AR" b="1" dirty="0" smtClean="0">
              <a:solidFill>
                <a:schemeClr val="bg1"/>
              </a:solidFill>
            </a:endParaRPr>
          </a:p>
          <a:p>
            <a:pPr eaLnBrk="1" hangingPunct="1"/>
            <a:endParaRPr lang="es-AR" altLang="es-AR" b="1" dirty="0">
              <a:solidFill>
                <a:schemeClr val="bg1"/>
              </a:solidFill>
            </a:endParaRPr>
          </a:p>
          <a:p>
            <a:pPr eaLnBrk="1" hangingPunct="1"/>
            <a:r>
              <a:rPr lang="es-AR" altLang="es-AR" b="1" dirty="0" smtClean="0">
                <a:solidFill>
                  <a:schemeClr val="bg1"/>
                </a:solidFill>
              </a:rPr>
              <a:t>San </a:t>
            </a:r>
            <a:r>
              <a:rPr lang="es-AR" altLang="es-AR" b="1" dirty="0">
                <a:solidFill>
                  <a:schemeClr val="bg1"/>
                </a:solidFill>
              </a:rPr>
              <a:t>Pedro,  </a:t>
            </a:r>
            <a:r>
              <a:rPr lang="es-AR" altLang="es-AR" b="1" dirty="0" smtClean="0">
                <a:solidFill>
                  <a:schemeClr val="bg1"/>
                </a:solidFill>
              </a:rPr>
              <a:t>(Norte </a:t>
            </a:r>
            <a:r>
              <a:rPr lang="es-AR" altLang="es-AR" b="1" dirty="0">
                <a:solidFill>
                  <a:schemeClr val="bg1"/>
                </a:solidFill>
              </a:rPr>
              <a:t>de la </a:t>
            </a:r>
            <a:r>
              <a:rPr lang="es-AR" altLang="es-AR" b="1" dirty="0" err="1">
                <a:solidFill>
                  <a:schemeClr val="bg1"/>
                </a:solidFill>
              </a:rPr>
              <a:t>Pcia</a:t>
            </a:r>
            <a:r>
              <a:rPr lang="es-AR" altLang="es-AR" b="1" dirty="0">
                <a:solidFill>
                  <a:schemeClr val="bg1"/>
                </a:solidFill>
              </a:rPr>
              <a:t>. de  </a:t>
            </a:r>
            <a:r>
              <a:rPr lang="es-AR" altLang="es-AR" b="1" dirty="0" err="1">
                <a:solidFill>
                  <a:schemeClr val="bg1"/>
                </a:solidFill>
              </a:rPr>
              <a:t>Bs.As</a:t>
            </a:r>
            <a:r>
              <a:rPr lang="es-AR" altLang="es-AR" b="1" dirty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es-AR" altLang="es-AR" b="1" dirty="0">
              <a:solidFill>
                <a:schemeClr val="bg1"/>
              </a:solidFill>
            </a:endParaRPr>
          </a:p>
          <a:p>
            <a:pPr eaLnBrk="1" hangingPunct="1"/>
            <a:r>
              <a:rPr lang="es-AR" altLang="es-AR" b="1" dirty="0">
                <a:solidFill>
                  <a:schemeClr val="bg1"/>
                </a:solidFill>
              </a:rPr>
              <a:t>  37km. de la ciudad de San Pedro  </a:t>
            </a:r>
          </a:p>
          <a:p>
            <a:pPr eaLnBrk="1" hangingPunct="1"/>
            <a:endParaRPr lang="es-AR" altLang="es-AR" b="1" dirty="0">
              <a:solidFill>
                <a:schemeClr val="bg1"/>
              </a:solidFill>
            </a:endParaRPr>
          </a:p>
          <a:p>
            <a:pPr eaLnBrk="1" hangingPunct="1"/>
            <a:r>
              <a:rPr lang="es-AR" altLang="es-AR" b="1" dirty="0">
                <a:solidFill>
                  <a:schemeClr val="bg1"/>
                </a:solidFill>
              </a:rPr>
              <a:t> 40km de Arrecifes por la ruta 191</a:t>
            </a:r>
            <a:r>
              <a:rPr lang="es-AR" altLang="es-AR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1 Sol"/>
          <p:cNvSpPr/>
          <p:nvPr/>
        </p:nvSpPr>
        <p:spPr>
          <a:xfrm>
            <a:off x="1763688" y="1628775"/>
            <a:ext cx="457200" cy="28733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pic>
        <p:nvPicPr>
          <p:cNvPr id="6" name="4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3199" y="3573016"/>
            <a:ext cx="1864985" cy="115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5 Marcador de contenid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40" y="4077072"/>
            <a:ext cx="1619976" cy="216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25" y="5060323"/>
            <a:ext cx="1857351" cy="139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7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Control parasitario</a:t>
            </a:r>
          </a:p>
        </p:txBody>
      </p:sp>
      <p:pic>
        <p:nvPicPr>
          <p:cNvPr id="24579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4580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9227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Educación continuada</a:t>
            </a:r>
          </a:p>
        </p:txBody>
      </p:sp>
      <p:pic>
        <p:nvPicPr>
          <p:cNvPr id="33795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3238"/>
            <a:ext cx="4038600" cy="3028950"/>
          </a:xfrm>
        </p:spPr>
      </p:pic>
      <p:pic>
        <p:nvPicPr>
          <p:cNvPr id="33796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44675"/>
            <a:ext cx="4038600" cy="3028950"/>
          </a:xfrm>
        </p:spPr>
      </p:pic>
      <p:sp>
        <p:nvSpPr>
          <p:cNvPr id="33797" name="6 CuadroTexto"/>
          <p:cNvSpPr txBox="1">
            <a:spLocks noChangeArrowheads="1"/>
          </p:cNvSpPr>
          <p:nvPr/>
        </p:nvSpPr>
        <p:spPr bwMode="auto">
          <a:xfrm>
            <a:off x="684213" y="5589588"/>
            <a:ext cx="73437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AR" altLang="es-AR" b="1"/>
              <a:t>Proyecto Santa Lucía</a:t>
            </a:r>
          </a:p>
          <a:p>
            <a:pPr algn="ctr" eaLnBrk="1" hangingPunct="1"/>
            <a:r>
              <a:rPr lang="es-AR" altLang="es-AR" b="1"/>
              <a:t>Zoonosis parasitarias detectadas</a:t>
            </a:r>
          </a:p>
          <a:p>
            <a:pPr algn="ctr" eaLnBrk="1" hangingPunct="1"/>
            <a:r>
              <a:rPr lang="es-AR" altLang="es-AR" b="1"/>
              <a:t>Brucelosis</a:t>
            </a:r>
          </a:p>
        </p:txBody>
      </p:sp>
    </p:spTree>
    <p:extLst>
      <p:ext uri="{BB962C8B-B14F-4D97-AF65-F5344CB8AC3E}">
        <p14:creationId xmlns:p14="http://schemas.microsoft.com/office/powerpoint/2010/main" val="29969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                      Infomación</a:t>
            </a:r>
          </a:p>
        </p:txBody>
      </p:sp>
      <p:pic>
        <p:nvPicPr>
          <p:cNvPr id="34819" name="5 Marcador de contenido" descr="F:\Pictures\FOTOS  GRALES\Pictures\Desktop\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"/>
          <a:stretch>
            <a:fillRect/>
          </a:stretch>
        </p:blipFill>
        <p:spPr>
          <a:xfrm>
            <a:off x="28575" y="1220788"/>
            <a:ext cx="4038600" cy="2255837"/>
          </a:xfrm>
          <a:ln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4820" name="3 Marcador de contenido" descr="F:\Pictures\FOTOS  GRALES\Pictures\Desktop\1.jpg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"/>
          <a:stretch>
            <a:fillRect/>
          </a:stretch>
        </p:blipFill>
        <p:spPr>
          <a:xfrm>
            <a:off x="107950" y="3938588"/>
            <a:ext cx="3959225" cy="2735262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4821" name="4 Marcador de contenido" descr="F:\Pictures\FOTOS  GRALES\Pictures\Desktop\1.jpg2.jpg3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" b="2527"/>
          <a:stretch>
            <a:fillRect/>
          </a:stretch>
        </p:blipFill>
        <p:spPr bwMode="auto">
          <a:xfrm>
            <a:off x="4211638" y="2349500"/>
            <a:ext cx="4716462" cy="2808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35843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620713"/>
            <a:ext cx="4513262" cy="3384550"/>
          </a:xfrm>
        </p:spPr>
      </p:pic>
      <p:pic>
        <p:nvPicPr>
          <p:cNvPr id="35844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08275"/>
            <a:ext cx="4513263" cy="3384550"/>
          </a:xfrm>
        </p:spPr>
      </p:pic>
    </p:spTree>
    <p:extLst>
      <p:ext uri="{BB962C8B-B14F-4D97-AF65-F5344CB8AC3E}">
        <p14:creationId xmlns:p14="http://schemas.microsoft.com/office/powerpoint/2010/main" val="7416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sp>
        <p:nvSpPr>
          <p:cNvPr id="36867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AR" altLang="es-AR" smtClean="0"/>
              <a:t>190 Años </a:t>
            </a:r>
          </a:p>
          <a:p>
            <a:pPr algn="ctr"/>
            <a:r>
              <a:rPr lang="es-AR" altLang="es-AR" smtClean="0"/>
              <a:t>“Colaborando con Sta. Lucía II” 2012</a:t>
            </a:r>
          </a:p>
        </p:txBody>
      </p:sp>
      <p:sp>
        <p:nvSpPr>
          <p:cNvPr id="36868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AR" altLang="es-AR" smtClean="0"/>
              <a:t>Triquinosis –roedores</a:t>
            </a:r>
          </a:p>
          <a:p>
            <a:r>
              <a:rPr lang="es-AR" altLang="es-AR" smtClean="0"/>
              <a:t>ParaTBC</a:t>
            </a:r>
          </a:p>
          <a:p>
            <a:r>
              <a:rPr lang="es-AR" altLang="es-AR" smtClean="0"/>
              <a:t>Toxoplasmosis Felina</a:t>
            </a:r>
          </a:p>
          <a:p>
            <a:r>
              <a:rPr lang="es-AR" altLang="es-AR" smtClean="0"/>
              <a:t>Esterilización canina-felina</a:t>
            </a:r>
          </a:p>
        </p:txBody>
      </p:sp>
      <p:sp>
        <p:nvSpPr>
          <p:cNvPr id="36869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AR" altLang="es-AR" smtClean="0"/>
              <a:t>Malvinas Argentinas “Colaborando con Sta. Lucía III” 2013</a:t>
            </a:r>
          </a:p>
        </p:txBody>
      </p:sp>
      <p:sp>
        <p:nvSpPr>
          <p:cNvPr id="36870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AR" altLang="es-AR" smtClean="0"/>
              <a:t>Toxoplasmosis ovina-bovina</a:t>
            </a:r>
          </a:p>
          <a:p>
            <a:r>
              <a:rPr lang="es-AR" altLang="es-AR" smtClean="0"/>
              <a:t>Neosporosis bovina</a:t>
            </a:r>
          </a:p>
          <a:p>
            <a:r>
              <a:rPr lang="es-AR" altLang="es-AR" smtClean="0"/>
              <a:t>ParaTBC</a:t>
            </a:r>
          </a:p>
          <a:p>
            <a:r>
              <a:rPr lang="es-AR" altLang="es-AR" smtClean="0"/>
              <a:t>Distomatosis</a:t>
            </a:r>
          </a:p>
          <a:p>
            <a:r>
              <a:rPr lang="es-AR" altLang="es-AR" smtClean="0"/>
              <a:t>Esterilización canina y felina</a:t>
            </a:r>
          </a:p>
        </p:txBody>
      </p:sp>
    </p:spTree>
    <p:extLst>
      <p:ext uri="{BB962C8B-B14F-4D97-AF65-F5344CB8AC3E}">
        <p14:creationId xmlns:p14="http://schemas.microsoft.com/office/powerpoint/2010/main" val="160638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37891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76250"/>
            <a:ext cx="3883025" cy="291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0350"/>
            <a:ext cx="4067175" cy="305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4211637" cy="315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38" y="3333750"/>
            <a:ext cx="2644775" cy="3524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95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57347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960" y="1625600"/>
            <a:ext cx="4787578" cy="3327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4664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9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735660"/>
            <a:ext cx="3911600" cy="29337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12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64515" name="Picture 2" descr="C:\Users\Usuario\Desktop\fotos ubanex\Practicas Hospitalarias II 09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963" y="1600200"/>
            <a:ext cx="339407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16" name="3 CuadroTexto"/>
          <p:cNvSpPr txBox="1">
            <a:spLocks noChangeArrowheads="1"/>
          </p:cNvSpPr>
          <p:nvPr/>
        </p:nvSpPr>
        <p:spPr bwMode="auto">
          <a:xfrm>
            <a:off x="323850" y="2565400"/>
            <a:ext cx="28797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Dr. Hernán Moscuzza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 Verónica Aranda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 Guadalupe Alvarez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Dra. Betiana Gutierrez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 Javier Brynkier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 Javier Creixell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 Betina Daprato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V. Matías Xarrier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MV Marcelo Tropeano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V. Mariana Veiga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MV. Carlos Piola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V. Pardo Barone Mariela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V. Dovigo Julieta</a:t>
            </a:r>
            <a:endParaRPr lang="es-AR" altLang="es-AR" sz="1400" b="1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AR" altLang="es-AR">
              <a:solidFill>
                <a:prstClr val="black"/>
              </a:solidFill>
            </a:endParaRPr>
          </a:p>
        </p:txBody>
      </p:sp>
      <p:sp>
        <p:nvSpPr>
          <p:cNvPr id="64517" name="4 CuadroTexto"/>
          <p:cNvSpPr txBox="1">
            <a:spLocks noChangeArrowheads="1"/>
          </p:cNvSpPr>
          <p:nvPr/>
        </p:nvSpPr>
        <p:spPr bwMode="auto">
          <a:xfrm>
            <a:off x="6516688" y="2276475"/>
            <a:ext cx="26638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Matias Vanoli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Natalia Grimoldi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Maria Sol Gennari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Andrea Szmelc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Ariel Castro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Ines Zatti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Caravallo Pamela 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Szerman Natalia  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Iapicino Ana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Bustos, Alejandro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Mena María Lucila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Mohana Yamile Cecilia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Gretel Belén VIDAL DEATO</a:t>
            </a:r>
            <a:r>
              <a:rPr lang="es-AR" altLang="es-AR" sz="1400" b="1">
                <a:solidFill>
                  <a:prstClr val="black"/>
                </a:solidFill>
              </a:rPr>
              <a:t> 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 Macchi Andrea    </a:t>
            </a:r>
            <a:endParaRPr lang="es-AR" altLang="es-AR" sz="1400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400" b="1">
                <a:solidFill>
                  <a:prstClr val="black"/>
                </a:solidFill>
              </a:rPr>
              <a:t>Lazarczuk Yamila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Pisonero María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es-AR" sz="1400" b="1">
                <a:solidFill>
                  <a:prstClr val="black"/>
                </a:solidFill>
              </a:rPr>
              <a:t>Mayans María Belén</a:t>
            </a:r>
            <a:endParaRPr lang="es-AR" altLang="es-AR" sz="1400">
              <a:solidFill>
                <a:prstClr val="black"/>
              </a:solidFill>
            </a:endParaRPr>
          </a:p>
        </p:txBody>
      </p:sp>
      <p:sp>
        <p:nvSpPr>
          <p:cNvPr id="64518" name="5 CuadroTexto"/>
          <p:cNvSpPr txBox="1">
            <a:spLocks noChangeArrowheads="1"/>
          </p:cNvSpPr>
          <p:nvPr/>
        </p:nvSpPr>
        <p:spPr bwMode="auto">
          <a:xfrm>
            <a:off x="2124075" y="765175"/>
            <a:ext cx="504031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2800">
                <a:solidFill>
                  <a:prstClr val="black"/>
                </a:solidFill>
              </a:rPr>
              <a:t>Fue y es posible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2400" b="1">
                <a:solidFill>
                  <a:prstClr val="black"/>
                </a:solidFill>
              </a:rPr>
              <a:t>GRACIAS</a:t>
            </a:r>
          </a:p>
        </p:txBody>
      </p:sp>
      <p:sp>
        <p:nvSpPr>
          <p:cNvPr id="64519" name="6 CuadroTexto"/>
          <p:cNvSpPr txBox="1">
            <a:spLocks noChangeArrowheads="1"/>
          </p:cNvSpPr>
          <p:nvPr/>
        </p:nvSpPr>
        <p:spPr bwMode="auto">
          <a:xfrm>
            <a:off x="2195513" y="6094413"/>
            <a:ext cx="48974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200" b="1">
                <a:solidFill>
                  <a:prstClr val="black"/>
                </a:solidFill>
              </a:rPr>
              <a:t>Pablo Recuero (Vice-director agrotécnica)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200" b="1">
                <a:solidFill>
                  <a:prstClr val="black"/>
                </a:solidFill>
              </a:rPr>
              <a:t>Dr. Jorge Britos (Director Hospital Sta. Lucía)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AR" altLang="es-AR" sz="1200" b="1">
                <a:solidFill>
                  <a:prstClr val="black"/>
                </a:solidFill>
              </a:rPr>
              <a:t>Delegación Municipal Sta. Lucia</a:t>
            </a:r>
          </a:p>
        </p:txBody>
      </p:sp>
    </p:spTree>
    <p:extLst>
      <p:ext uri="{BB962C8B-B14F-4D97-AF65-F5344CB8AC3E}">
        <p14:creationId xmlns:p14="http://schemas.microsoft.com/office/powerpoint/2010/main" val="19297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dirty="0" smtClean="0"/>
          </a:p>
        </p:txBody>
      </p:sp>
      <p:pic>
        <p:nvPicPr>
          <p:cNvPr id="11267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60648"/>
            <a:ext cx="4386263" cy="328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68638"/>
            <a:ext cx="4716462" cy="353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860032" y="198884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>
                <a:solidFill>
                  <a:schemeClr val="bg1"/>
                </a:solidFill>
              </a:rPr>
              <a:t>Municipalidad de Santa Lucía</a:t>
            </a:r>
            <a:endParaRPr lang="es-AR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99592" y="508518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>
                <a:solidFill>
                  <a:schemeClr val="bg1"/>
                </a:solidFill>
              </a:rPr>
              <a:t>Radio local Santa Lucia</a:t>
            </a:r>
          </a:p>
          <a:p>
            <a:pPr algn="ctr"/>
            <a:r>
              <a:rPr lang="es-AR" dirty="0" smtClean="0">
                <a:solidFill>
                  <a:schemeClr val="bg1"/>
                </a:solidFill>
              </a:rPr>
              <a:t>Agente de difusión y propaganda de las actividades del proyecto</a:t>
            </a:r>
            <a:endParaRPr lang="es-A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i="1" smtClean="0">
                <a:solidFill>
                  <a:schemeClr val="bg1"/>
                </a:solidFill>
              </a:rPr>
              <a:t>Matriz FODA</a:t>
            </a:r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>
          <a:xfrm>
            <a:off x="457200" y="2176463"/>
            <a:ext cx="8229600" cy="2765425"/>
          </a:xfrm>
        </p:spPr>
        <p:txBody>
          <a:bodyPr/>
          <a:lstStyle/>
          <a:p>
            <a:pPr algn="ctr"/>
            <a:r>
              <a:rPr lang="es-AR" altLang="es-AR" sz="4000" b="1" dirty="0" smtClean="0">
                <a:solidFill>
                  <a:schemeClr val="bg1"/>
                </a:solidFill>
              </a:rPr>
              <a:t>“</a:t>
            </a:r>
            <a:r>
              <a:rPr lang="es-AR" altLang="es-AR" sz="4000" b="1" i="1" dirty="0" smtClean="0">
                <a:solidFill>
                  <a:schemeClr val="bg1"/>
                </a:solidFill>
              </a:rPr>
              <a:t>La matriz FODA: Sirve como alternativa descriptiva para realizar diagnósticos y determinar estrategias de intervención en las organizaciones productivas y sociales" </a:t>
            </a:r>
          </a:p>
          <a:p>
            <a:endParaRPr lang="es-AR" altLang="es-AR" dirty="0" smtClean="0"/>
          </a:p>
        </p:txBody>
      </p:sp>
    </p:spTree>
    <p:extLst>
      <p:ext uri="{BB962C8B-B14F-4D97-AF65-F5344CB8AC3E}">
        <p14:creationId xmlns:p14="http://schemas.microsoft.com/office/powerpoint/2010/main" val="453162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747464"/>
            <a:ext cx="7920880" cy="68407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573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8195" name="Picture 3" descr="C:\Users\Usuario\Desktop\leptospirosis\leptospirosis01[1]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528638"/>
            <a:ext cx="4537075" cy="6140450"/>
          </a:xfrm>
          <a:noFill/>
        </p:spPr>
      </p:pic>
      <p:pic>
        <p:nvPicPr>
          <p:cNvPr id="6" name="Picture 17" descr="UBA-Isologo1x2-50mm-6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30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Logo 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6763" y="0"/>
            <a:ext cx="757237" cy="87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098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" altLang="es-AR" smtClean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AR"/>
          </a:p>
        </p:txBody>
      </p:sp>
      <p:graphicFrame>
        <p:nvGraphicFramePr>
          <p:cNvPr id="5" name="4 Diagrama"/>
          <p:cNvGraphicFramePr/>
          <p:nvPr/>
        </p:nvGraphicFramePr>
        <p:xfrm>
          <a:off x="899592" y="764704"/>
          <a:ext cx="741682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24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smtClean="0"/>
              <a:t>Explotaciones porcinas</a:t>
            </a:r>
          </a:p>
        </p:txBody>
      </p:sp>
      <p:pic>
        <p:nvPicPr>
          <p:cNvPr id="26627" name="4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</p:spPr>
      </p:pic>
      <p:pic>
        <p:nvPicPr>
          <p:cNvPr id="26628" name="5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607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27651" name="2 Marcador de contenido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20713"/>
            <a:ext cx="4038600" cy="3028950"/>
          </a:xfrm>
        </p:spPr>
      </p:pic>
      <p:pic>
        <p:nvPicPr>
          <p:cNvPr id="27652" name="3 Marcador de contenido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549275"/>
            <a:ext cx="4038600" cy="3028950"/>
          </a:xfrm>
        </p:spPr>
      </p:pic>
      <p:pic>
        <p:nvPicPr>
          <p:cNvPr id="27653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40322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3878263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3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332</Words>
  <Application>Microsoft Office PowerPoint</Application>
  <PresentationFormat>Presentación en pantalla (4:3)</PresentationFormat>
  <Paragraphs>99</Paragraphs>
  <Slides>27</Slides>
  <Notes>1</Notes>
  <HiddenSlides>2</HiddenSlides>
  <MMClips>0</MMClips>
  <ScaleCrop>false</ScaleCrop>
  <HeadingPairs>
    <vt:vector size="6" baseType="variant">
      <vt:variant>
        <vt:lpstr>Tema</vt:lpstr>
      </vt:variant>
      <vt:variant>
        <vt:i4>11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9" baseType="lpstr">
      <vt:lpstr>Tema de Office</vt:lpstr>
      <vt:lpstr>1_Tema de Office</vt:lpstr>
      <vt:lpstr>2_Tema de Office</vt:lpstr>
      <vt:lpstr>3_Tema de Office</vt:lpstr>
      <vt:lpstr>4_Tema de Office</vt:lpstr>
      <vt:lpstr>Diseño predeterminado</vt:lpstr>
      <vt:lpstr>5_Tema de Office</vt:lpstr>
      <vt:lpstr>6_Tema de Office</vt:lpstr>
      <vt:lpstr>7_Tema de Office</vt:lpstr>
      <vt:lpstr>8_Tema de Office</vt:lpstr>
      <vt:lpstr>9_Tema de Office</vt:lpstr>
      <vt:lpstr>Image Document</vt:lpstr>
      <vt:lpstr>Presentación de PowerPoint</vt:lpstr>
      <vt:lpstr>Colaboremos con Santa Lucía III</vt:lpstr>
      <vt:lpstr>Presentación de PowerPoint</vt:lpstr>
      <vt:lpstr>Matriz FODA</vt:lpstr>
      <vt:lpstr>Presentación de PowerPoint</vt:lpstr>
      <vt:lpstr>Presentación de PowerPoint</vt:lpstr>
      <vt:lpstr>Presentación de PowerPoint</vt:lpstr>
      <vt:lpstr>Explotaciones porcinas</vt:lpstr>
      <vt:lpstr>Presentación de PowerPoint</vt:lpstr>
      <vt:lpstr>Presentación de PowerPoint</vt:lpstr>
      <vt:lpstr>Explotaciones bovinas</vt:lpstr>
      <vt:lpstr>Presentación de PowerPoint</vt:lpstr>
      <vt:lpstr>Relevamiento serológico de Paratuberculosis Bovina</vt:lpstr>
      <vt:lpstr>Presentación de PowerPoint</vt:lpstr>
      <vt:lpstr>Educación Continuada</vt:lpstr>
      <vt:lpstr>Encuestas</vt:lpstr>
      <vt:lpstr>Presentación de PowerPoint</vt:lpstr>
      <vt:lpstr>Procesamiento de muestras</vt:lpstr>
      <vt:lpstr>Presentación de PowerPoint</vt:lpstr>
      <vt:lpstr>Control parasitario</vt:lpstr>
      <vt:lpstr>Educación continuada</vt:lpstr>
      <vt:lpstr>                      Infomación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8</cp:revision>
  <dcterms:created xsi:type="dcterms:W3CDTF">2014-04-08T15:04:46Z</dcterms:created>
  <dcterms:modified xsi:type="dcterms:W3CDTF">2014-04-08T21:25:07Z</dcterms:modified>
</cp:coreProperties>
</file>