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19"/>
  </p:notesMasterIdLst>
  <p:sldIdLst>
    <p:sldId id="256" r:id="rId2"/>
    <p:sldId id="258" r:id="rId3"/>
    <p:sldId id="257" r:id="rId4"/>
    <p:sldId id="259" r:id="rId5"/>
    <p:sldId id="260" r:id="rId6"/>
    <p:sldId id="262" r:id="rId7"/>
    <p:sldId id="271" r:id="rId8"/>
    <p:sldId id="263" r:id="rId9"/>
    <p:sldId id="264" r:id="rId10"/>
    <p:sldId id="265" r:id="rId11"/>
    <p:sldId id="266" r:id="rId12"/>
    <p:sldId id="272" r:id="rId13"/>
    <p:sldId id="273" r:id="rId14"/>
    <p:sldId id="267" r:id="rId15"/>
    <p:sldId id="268" r:id="rId16"/>
    <p:sldId id="276" r:id="rId17"/>
    <p:sldId id="270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4kmkYHGdsuLRuQlhMyfNfw==" hashData="dsgjQroG+m7fkhTw5EL6sLSX0WE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D119F-1691-4432-BE79-1BAC53FE7C71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CC48B-761E-4350-9FBB-E85C1112338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6002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CC48B-761E-4350-9FBB-E85C1112338F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18864" y="3140968"/>
            <a:ext cx="8229600" cy="782960"/>
          </a:xfrm>
        </p:spPr>
        <p:txBody>
          <a:bodyPr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es-ES" altLang="es-AR" sz="4800" dirty="0" smtClean="0">
                <a:solidFill>
                  <a:srgbClr val="7030A0"/>
                </a:solidFill>
              </a:rPr>
              <a:t>RIESGO ELÉCTRICO</a:t>
            </a:r>
            <a:endParaRPr lang="es-AR" sz="4800" b="1" kern="1200" dirty="0">
              <a:solidFill>
                <a:srgbClr val="7030A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081088" y="476672"/>
            <a:ext cx="6752555" cy="913978"/>
            <a:chOff x="1081088" y="476672"/>
            <a:chExt cx="6752555" cy="913978"/>
          </a:xfrm>
        </p:grpSpPr>
        <p:pic>
          <p:nvPicPr>
            <p:cNvPr id="1026" name="Picture 2" descr="uba-helvetica-a3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81088" y="568325"/>
              <a:ext cx="26019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92280" y="476672"/>
              <a:ext cx="741363" cy="796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  <a:prstGeom prst="rect">
            <a:avLst/>
          </a:prstGeom>
        </p:spPr>
      </p:pic>
      <p:pic>
        <p:nvPicPr>
          <p:cNvPr id="8" name="3 Marcador de contenido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1403648" y="1556793"/>
            <a:ext cx="6336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 smtClean="0"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TIPOS DE ACCIDENTES ELÉCTRICOS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627784" y="2492896"/>
            <a:ext cx="34868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200" dirty="0" smtClean="0">
                <a:solidFill>
                  <a:srgbClr val="7030A0"/>
                </a:solidFill>
                <a:latin typeface="Arial Unicode MS" pitchFamily="34" charset="-128"/>
              </a:rPr>
              <a:t>Por arco eléctrico</a:t>
            </a:r>
            <a:endParaRPr lang="es-ES" sz="3200" dirty="0">
              <a:solidFill>
                <a:srgbClr val="7030A0"/>
              </a:solidFill>
            </a:endParaRPr>
          </a:p>
        </p:txBody>
      </p:sp>
      <p:sp>
        <p:nvSpPr>
          <p:cNvPr id="11" name="1 Subtítulo"/>
          <p:cNvSpPr txBox="1">
            <a:spLocks/>
          </p:cNvSpPr>
          <p:nvPr/>
        </p:nvSpPr>
        <p:spPr>
          <a:xfrm>
            <a:off x="899592" y="3356993"/>
            <a:ext cx="7560840" cy="165618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algn="ctr">
              <a:lnSpc>
                <a:spcPct val="90000"/>
              </a:lnSpc>
            </a:pPr>
            <a:r>
              <a:rPr lang="es-ES" sz="2400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Es el producido como consecuencia de haber entrado en contacto partes de una instalación que se encuentran a distinto potencial, provocando un arco eléctrico que se establece y desarrolla en un ámbito no controlado</a:t>
            </a:r>
            <a:endParaRPr lang="es-AR" sz="700" dirty="0" smtClean="0">
              <a:solidFill>
                <a:srgbClr val="7030A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2195736" y="177281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400" b="1" dirty="0" smtClean="0">
                <a:solidFill>
                  <a:srgbClr val="7030A0"/>
                </a:solidFill>
              </a:rPr>
              <a:t>ACCIDENTE ELÉCTRICO</a:t>
            </a:r>
            <a:endParaRPr lang="es-ES" sz="2400" b="1" dirty="0"/>
          </a:p>
        </p:txBody>
      </p:sp>
      <p:sp>
        <p:nvSpPr>
          <p:cNvPr id="5" name="2 Título"/>
          <p:cNvSpPr txBox="1">
            <a:spLocks/>
          </p:cNvSpPr>
          <p:nvPr/>
        </p:nvSpPr>
        <p:spPr bwMode="auto">
          <a:xfrm>
            <a:off x="755576" y="2492896"/>
            <a:ext cx="7921824" cy="10081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bIns="9144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Arial Unicode MS" pitchFamily="34" charset="-128"/>
                <a:ea typeface="+mj-ea"/>
                <a:cs typeface="+mj-cs"/>
              </a:rPr>
              <a:t>¿DE QUÉ FACTORES DEPENDE EL PASO DE CORRIENTE ELÉCTRICA A TRAVES DEL CUERPO?</a:t>
            </a:r>
            <a:endParaRPr kumimoji="0" lang="es-AR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1 Subtítulo"/>
          <p:cNvSpPr txBox="1">
            <a:spLocks/>
          </p:cNvSpPr>
          <p:nvPr/>
        </p:nvSpPr>
        <p:spPr>
          <a:xfrm>
            <a:off x="971600" y="3429000"/>
            <a:ext cx="7344048" cy="28658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s-ES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Arial" charset="0"/>
              </a:rPr>
              <a:t>Depende de la intensidad de la corriente y de la duración del contacto.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endParaRPr kumimoji="0" lang="es-AR" sz="250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s-ES" sz="16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Arial" charset="0"/>
              </a:rPr>
              <a:t>Otros factores:</a:t>
            </a:r>
            <a:endParaRPr kumimoji="0" lang="es-AR" sz="160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s-ES" sz="16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Arial" charset="0"/>
              </a:rPr>
              <a:t> Tensión del conductor (25.000 Volts, 220V, 12V…)</a:t>
            </a:r>
            <a:endParaRPr kumimoji="0" lang="es-AR" sz="160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s-ES" sz="16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Arial" charset="0"/>
              </a:rPr>
              <a:t> Forma de contacto (directo o indirecto)</a:t>
            </a:r>
            <a:endParaRPr kumimoji="0" lang="es-AR" sz="160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s-ES" sz="16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Arial" charset="0"/>
              </a:rPr>
              <a:t> Condiciones del sujeto</a:t>
            </a:r>
            <a:endParaRPr kumimoji="0" lang="es-AR" sz="160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s-ES" sz="16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Arial" charset="0"/>
              </a:rPr>
              <a:t> La humedad de la piel favorece la circulación de la corriente</a:t>
            </a:r>
            <a:endParaRPr kumimoji="0" lang="es-AR" sz="50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endParaRPr kumimoji="0" lang="es-AR" sz="80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Marcador de contenido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2195736" y="177281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400" b="1" dirty="0" smtClean="0">
                <a:solidFill>
                  <a:srgbClr val="7030A0"/>
                </a:solidFill>
              </a:rPr>
              <a:t>ACCIDENTE ELÉCTRICO</a:t>
            </a:r>
            <a:endParaRPr lang="es-ES" sz="2400" b="1" dirty="0"/>
          </a:p>
        </p:txBody>
      </p:sp>
      <p:sp>
        <p:nvSpPr>
          <p:cNvPr id="4" name="2 Título"/>
          <p:cNvSpPr txBox="1">
            <a:spLocks/>
          </p:cNvSpPr>
          <p:nvPr/>
        </p:nvSpPr>
        <p:spPr bwMode="auto">
          <a:xfrm>
            <a:off x="1907704" y="2420888"/>
            <a:ext cx="5401097" cy="50432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bIns="9144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200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Arial Unicode MS" pitchFamily="34" charset="-128"/>
                <a:ea typeface="+mj-ea"/>
                <a:cs typeface="+mj-cs"/>
              </a:rPr>
              <a:t>EFECTOS DE LA CORRIENTE ELÉCTRICA</a:t>
            </a:r>
            <a:endParaRPr kumimoji="0" lang="es-AR" sz="200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uLnTx/>
              <a:uFillTx/>
              <a:latin typeface="Arial Unicode MS" pitchFamily="34" charset="-128"/>
              <a:ea typeface="+mj-ea"/>
              <a:cs typeface="+mj-cs"/>
            </a:endParaRPr>
          </a:p>
        </p:txBody>
      </p:sp>
      <p:sp>
        <p:nvSpPr>
          <p:cNvPr id="5" name="1 Subtítulo"/>
          <p:cNvSpPr txBox="1">
            <a:spLocks/>
          </p:cNvSpPr>
          <p:nvPr/>
        </p:nvSpPr>
        <p:spPr>
          <a:xfrm>
            <a:off x="899592" y="3200400"/>
            <a:ext cx="7416824" cy="21728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ct val="200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Hasta 1 </a:t>
            </a:r>
            <a:r>
              <a:rPr kumimoji="0" lang="es-E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mA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Imperceptible para el hombre</a:t>
            </a:r>
            <a:endParaRPr kumimoji="0" lang="es-AR" sz="2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ct val="200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 a 3 </a:t>
            </a:r>
            <a:r>
              <a:rPr kumimoji="0" lang="es-E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mA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Sensación de hormigueo</a:t>
            </a:r>
            <a:endParaRPr kumimoji="0" lang="es-AR" sz="2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ct val="200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 a 10 </a:t>
            </a:r>
            <a:r>
              <a:rPr kumimoji="0" lang="es-E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mA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El sujeto se desprende del contacto</a:t>
            </a:r>
            <a:endParaRPr kumimoji="0" lang="es-AR" sz="2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ct val="200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10 a 50 </a:t>
            </a:r>
            <a:r>
              <a:rPr kumimoji="0" lang="es-E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mA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 es mortal durante poco tiempo</a:t>
            </a:r>
            <a:endParaRPr kumimoji="0" lang="es-AR" sz="2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ct val="200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50 a 500 </a:t>
            </a:r>
            <a:r>
              <a:rPr kumimoji="0" lang="es-E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mA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Fibrilaciones y quemaduras internas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endParaRPr kumimoji="0" lang="es-AR" sz="2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ct val="200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+ 500 </a:t>
            </a:r>
            <a:r>
              <a:rPr kumimoji="0" lang="es-E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mA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Muerte por parálisis en centros nerviosos</a:t>
            </a:r>
            <a:endParaRPr kumimoji="0" lang="es-AR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Marcador de contenido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83568" y="1628800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7030A0"/>
                </a:solidFill>
              </a:rPr>
              <a:t>MEDIDAS PARA EVITAR EL ACCIDENTE ELÉCTRICO</a:t>
            </a:r>
            <a:endParaRPr lang="es-ES" sz="2400" b="1" dirty="0"/>
          </a:p>
        </p:txBody>
      </p:sp>
      <p:sp>
        <p:nvSpPr>
          <p:cNvPr id="4" name="1 Subtítulo"/>
          <p:cNvSpPr txBox="1">
            <a:spLocks/>
          </p:cNvSpPr>
          <p:nvPr/>
        </p:nvSpPr>
        <p:spPr>
          <a:xfrm>
            <a:off x="683568" y="2708921"/>
            <a:ext cx="7632848" cy="30963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85000"/>
              </a:lnSpc>
              <a:spcAft>
                <a:spcPct val="250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AR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Interponer una “barrera” mecánica: caja eléctrica,    conducciones, pantallas, etc. </a:t>
            </a:r>
          </a:p>
          <a:p>
            <a:pPr marR="0" lvl="0" algn="ctr" defTabSz="914400" rtl="0" eaLnBrk="1" fontAlgn="auto" latinLnBrk="0" hangingPunct="1">
              <a:lnSpc>
                <a:spcPct val="85000"/>
              </a:lnSpc>
              <a:spcAft>
                <a:spcPct val="250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AR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Dotar a la instalación de dispositivos eléctricos de protección de alta sensibilidad: interruptores  diferenciales, llaves </a:t>
            </a:r>
            <a:r>
              <a:rPr kumimoji="0" lang="es-AR" sz="20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termomagnéticas</a:t>
            </a:r>
            <a:r>
              <a:rPr kumimoji="0" lang="es-AR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etc.</a:t>
            </a:r>
          </a:p>
          <a:p>
            <a:pPr marR="0" lvl="0" algn="ctr" defTabSz="914400" rtl="0" eaLnBrk="1" fontAlgn="auto" latinLnBrk="0" hangingPunct="1">
              <a:lnSpc>
                <a:spcPct val="85000"/>
              </a:lnSpc>
              <a:spcAft>
                <a:spcPct val="250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AR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Efectuar instalación de sistema de puesta a tierra.</a:t>
            </a:r>
          </a:p>
          <a:p>
            <a:pPr marR="0" lvl="0" algn="ctr" defTabSz="914400" rtl="0" eaLnBrk="1" fontAlgn="auto" latinLnBrk="0" hangingPunct="1">
              <a:lnSpc>
                <a:spcPct val="85000"/>
              </a:lnSpc>
              <a:spcAft>
                <a:spcPct val="250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AR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Utilizar herramientas aislantes.</a:t>
            </a:r>
          </a:p>
          <a:p>
            <a:pPr marR="0" lvl="0" algn="ctr" defTabSz="914400" rtl="0" eaLnBrk="1" fontAlgn="auto" latinLnBrk="0" hangingPunct="1">
              <a:lnSpc>
                <a:spcPct val="85000"/>
              </a:lnSpc>
              <a:spcAft>
                <a:spcPct val="250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AR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Protegerse mediante EPP aislantes.</a:t>
            </a:r>
          </a:p>
          <a:p>
            <a:pPr marR="0" lvl="0" algn="ctr" defTabSz="914400" rtl="0" eaLnBrk="1" fontAlgn="auto" latinLnBrk="0" hangingPunct="1">
              <a:lnSpc>
                <a:spcPct val="85000"/>
              </a:lnSpc>
              <a:spcAft>
                <a:spcPct val="250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AR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Señalizar el riesgo.</a:t>
            </a:r>
            <a:endParaRPr kumimoji="0" lang="es-AR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  <a:prstGeom prst="rect">
            <a:avLst/>
          </a:prstGeom>
        </p:spPr>
      </p:pic>
      <p:sp>
        <p:nvSpPr>
          <p:cNvPr id="3" name="2 Título"/>
          <p:cNvSpPr txBox="1">
            <a:spLocks/>
          </p:cNvSpPr>
          <p:nvPr/>
        </p:nvSpPr>
        <p:spPr>
          <a:xfrm>
            <a:off x="971600" y="1556792"/>
            <a:ext cx="6933456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altLang="es-A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Actuación ante accidentes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276872"/>
            <a:ext cx="5257006" cy="3805465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  <a:prstGeom prst="rect">
            <a:avLst/>
          </a:prstGeom>
        </p:spPr>
      </p:pic>
      <p:sp>
        <p:nvSpPr>
          <p:cNvPr id="3" name="2 Título"/>
          <p:cNvSpPr txBox="1">
            <a:spLocks/>
          </p:cNvSpPr>
          <p:nvPr/>
        </p:nvSpPr>
        <p:spPr>
          <a:xfrm>
            <a:off x="971600" y="1556792"/>
            <a:ext cx="6933456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altLang="es-A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P.A.S.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71600" y="2564904"/>
            <a:ext cx="7272808" cy="3312368"/>
          </a:xfrm>
          <a:prstGeom prst="rect">
            <a:avLst/>
          </a:prstGeom>
        </p:spPr>
        <p:txBody>
          <a:bodyPr/>
          <a:lstStyle/>
          <a:p>
            <a:pPr marR="0" lvl="0" algn="just" defTabSz="914400" rtl="0" eaLnBrk="1" fontAlgn="auto" latinLnBrk="0" hangingPunct="1"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Proteger el lugar de los hechos.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debemos olvidar que después de haberse producido un accidente, puede seguir el peligro que lo originó.</a:t>
            </a:r>
          </a:p>
          <a:p>
            <a:pPr marR="0" lvl="0" algn="just" defTabSz="914400" rtl="0" eaLnBrk="1" fontAlgn="auto" latinLnBrk="0" hangingPunct="1"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Alertar a los servicios de socorro.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Avisar a los Servicios de Socorro: Servicios Generales, Policía, Defensa Civil, Bomberos, 911, etc.</a:t>
            </a:r>
          </a:p>
          <a:p>
            <a:pPr marR="0" lvl="0" algn="just" defTabSz="914400" rtl="0" eaLnBrk="1" fontAlgn="auto" latinLnBrk="0" hangingPunct="1"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Permanecer con el accidentado y enviar a alguien a pedir ayuda al teléfono más cercano.</a:t>
            </a:r>
          </a:p>
          <a:p>
            <a:pPr marR="0" lvl="0" algn="just" defTabSz="914400" rtl="0" eaLnBrk="1" fontAlgn="auto" latinLnBrk="0" hangingPunct="1"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Socorrer.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Hay que actuar con rapidez pero sin perder la calma.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Marcador de contenido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1331640" y="1700808"/>
            <a:ext cx="648072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 smtClean="0">
                <a:solidFill>
                  <a:srgbClr val="7030A0"/>
                </a:solidFill>
              </a:rPr>
              <a:t>ACTUACIÓN ANTE ACCIDENTES ELÉCTRICOS</a:t>
            </a:r>
            <a:endParaRPr lang="es-ES" sz="2200" b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3568" y="2564904"/>
            <a:ext cx="7992888" cy="3240360"/>
          </a:xfrm>
          <a:prstGeom prst="rect">
            <a:avLst/>
          </a:prstGeom>
          <a:noFill/>
        </p:spPr>
        <p:txBody>
          <a:bodyPr/>
          <a:lstStyle/>
          <a:p>
            <a:pPr marR="0" lvl="0" algn="just" defTabSz="914400" rtl="0" eaLnBrk="1" fontAlgn="auto" latinLnBrk="0" hangingPunct="1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Antes de tocar al accidentado se debe cortar la corriente.</a:t>
            </a: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Cuando no sea posible desconectar la corriente para separar al accidentado, el socorrista deberá protegerse utilizando materiales aislantes, tales como madera, goma, etc.</a:t>
            </a: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Se debe tener en cuenta las posibles caídas o despedidas del accidentado al cortar la corriente, poniendo mantas, abrigos, almohadas, etc. para disminuir el efecto traumático.</a:t>
            </a: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Si la ropa del accidentado ardiera, se apagará mediante sofocación (echando encima mantas, prendas de lana, ... nunca acrílicas), o bien se le hará rodar sobre la superficie en que se encuentre.</a:t>
            </a: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Nunca utilizar agua.</a:t>
            </a:r>
            <a:endParaRPr kumimoji="0" lang="es-ES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 Unicode MS" pitchFamily="34" charset="-128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  <a:prstGeom prst="rect">
            <a:avLst/>
          </a:prstGeom>
        </p:spPr>
      </p:pic>
      <p:sp>
        <p:nvSpPr>
          <p:cNvPr id="3" name="2 Título"/>
          <p:cNvSpPr txBox="1">
            <a:spLocks/>
          </p:cNvSpPr>
          <p:nvPr/>
        </p:nvSpPr>
        <p:spPr>
          <a:xfrm>
            <a:off x="971600" y="1556792"/>
            <a:ext cx="6933456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altLang="es-A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DUDAS Y CONSULTAS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99592" y="4725144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AR" sz="2800" b="1" dirty="0" smtClean="0">
                <a:solidFill>
                  <a:srgbClr val="7030A0"/>
                </a:solidFill>
                <a:latin typeface="Arial Unicode MS" pitchFamily="34" charset="-128"/>
              </a:rPr>
              <a:t>Correo-e:  higieneyseguridad@fvet.uba.ar</a:t>
            </a:r>
          </a:p>
          <a:p>
            <a:pPr algn="ctr"/>
            <a:r>
              <a:rPr lang="es-ES" altLang="es-AR" sz="2800" b="1" dirty="0" smtClean="0">
                <a:solidFill>
                  <a:srgbClr val="7030A0"/>
                </a:solidFill>
                <a:latin typeface="Arial Unicode MS" pitchFamily="34" charset="-128"/>
              </a:rPr>
              <a:t>Tel. (011) 4524-8433 interno 433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115616" y="2551837"/>
            <a:ext cx="720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AR" sz="2400" dirty="0" smtClean="0">
                <a:solidFill>
                  <a:srgbClr val="7030A0"/>
                </a:solidFill>
              </a:rPr>
              <a:t>Servicio de Higiene y Seguridad</a:t>
            </a:r>
          </a:p>
          <a:p>
            <a:pPr algn="ctr"/>
            <a:r>
              <a:rPr lang="es-ES" altLang="es-AR" sz="2400" dirty="0" smtClean="0">
                <a:solidFill>
                  <a:srgbClr val="7030A0"/>
                </a:solidFill>
              </a:rPr>
              <a:t>FACULTAD DE CIENCIAS VETERINARIAS - UBA</a:t>
            </a:r>
          </a:p>
          <a:p>
            <a:pPr algn="ctr"/>
            <a:r>
              <a:rPr lang="es-ES" altLang="es-AR" sz="2400" dirty="0" smtClean="0">
                <a:solidFill>
                  <a:srgbClr val="7030A0"/>
                </a:solidFill>
              </a:rPr>
              <a:t>M.V. </a:t>
            </a:r>
            <a:r>
              <a:rPr lang="es-ES" altLang="es-AR" sz="2400" dirty="0" err="1" smtClean="0">
                <a:solidFill>
                  <a:srgbClr val="7030A0"/>
                </a:solidFill>
              </a:rPr>
              <a:t>Esp</a:t>
            </a:r>
            <a:r>
              <a:rPr lang="es-ES" altLang="es-AR" sz="2400" dirty="0" smtClean="0">
                <a:solidFill>
                  <a:srgbClr val="7030A0"/>
                </a:solidFill>
              </a:rPr>
              <a:t>. Roberto </a:t>
            </a:r>
            <a:r>
              <a:rPr lang="es-ES" altLang="es-AR" sz="2400" dirty="0" err="1" smtClean="0">
                <a:solidFill>
                  <a:srgbClr val="7030A0"/>
                </a:solidFill>
              </a:rPr>
              <a:t>Viguera</a:t>
            </a:r>
            <a:r>
              <a:rPr lang="es-ES" altLang="es-AR" sz="2400" dirty="0" smtClean="0">
                <a:solidFill>
                  <a:srgbClr val="7030A0"/>
                </a:solidFill>
              </a:rPr>
              <a:t>   </a:t>
            </a:r>
          </a:p>
          <a:p>
            <a:pPr algn="ctr"/>
            <a:r>
              <a:rPr lang="es-ES" altLang="es-AR" sz="2400" dirty="0" smtClean="0">
                <a:solidFill>
                  <a:srgbClr val="7030A0"/>
                </a:solidFill>
              </a:rPr>
              <a:t>Ing. </a:t>
            </a:r>
            <a:r>
              <a:rPr lang="es-ES" altLang="es-AR" sz="2400" dirty="0" err="1" smtClean="0">
                <a:solidFill>
                  <a:srgbClr val="7030A0"/>
                </a:solidFill>
              </a:rPr>
              <a:t>Esp</a:t>
            </a:r>
            <a:r>
              <a:rPr lang="es-ES" altLang="es-AR" sz="2400" dirty="0" smtClean="0">
                <a:solidFill>
                  <a:srgbClr val="7030A0"/>
                </a:solidFill>
              </a:rPr>
              <a:t>. Marcelo </a:t>
            </a:r>
            <a:r>
              <a:rPr lang="es-ES" altLang="es-AR" sz="2400" dirty="0" err="1" smtClean="0">
                <a:solidFill>
                  <a:srgbClr val="7030A0"/>
                </a:solidFill>
              </a:rPr>
              <a:t>Plecel</a:t>
            </a:r>
            <a:endParaRPr lang="es-ES" altLang="es-AR" sz="2400" dirty="0" smtClean="0">
              <a:solidFill>
                <a:srgbClr val="7030A0"/>
              </a:solidFill>
            </a:endParaRPr>
          </a:p>
          <a:p>
            <a:pPr algn="ctr"/>
            <a:r>
              <a:rPr lang="es-ES" altLang="es-AR" sz="2400" dirty="0" smtClean="0">
                <a:solidFill>
                  <a:srgbClr val="7030A0"/>
                </a:solidFill>
              </a:rPr>
              <a:t>Ing. </a:t>
            </a:r>
            <a:r>
              <a:rPr lang="es-ES" altLang="es-AR" sz="2400" dirty="0" err="1" smtClean="0">
                <a:solidFill>
                  <a:srgbClr val="7030A0"/>
                </a:solidFill>
              </a:rPr>
              <a:t>Esp</a:t>
            </a:r>
            <a:r>
              <a:rPr lang="es-ES" altLang="es-AR" sz="2400" dirty="0" smtClean="0">
                <a:solidFill>
                  <a:srgbClr val="7030A0"/>
                </a:solidFill>
              </a:rPr>
              <a:t>. Alberto Blasco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404664"/>
            <a:ext cx="6766001" cy="926515"/>
          </a:xfrm>
          <a:prstGeom prst="rect">
            <a:avLst/>
          </a:prstGeom>
        </p:spPr>
      </p:pic>
      <p:sp>
        <p:nvSpPr>
          <p:cNvPr id="5" name="2 Título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es-ES" sz="3200" dirty="0" smtClean="0">
                <a:solidFill>
                  <a:srgbClr val="7030A0"/>
                </a:solidFill>
              </a:rPr>
              <a:t>DEFINICIONES</a:t>
            </a:r>
            <a:endParaRPr lang="es-ES" sz="3200" dirty="0">
              <a:solidFill>
                <a:srgbClr val="7030A0"/>
              </a:solidFill>
            </a:endParaRPr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827584" y="2564904"/>
            <a:ext cx="7776864" cy="295232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s-AR" sz="280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ELECTRICIDAD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endParaRPr kumimoji="0" lang="es-AR" sz="200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s-AR" sz="280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La electricidad es un fenómeno físico cuyo propulsor son las cargas eléctricas, y la energía que estas promueven puede manifestarse ya sea en fenómenos mecánicos, térmicos, luminosos, etc.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316835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s-ES" altLang="es-AR" sz="2800" dirty="0" smtClean="0">
                <a:solidFill>
                  <a:srgbClr val="7030A0"/>
                </a:solidFill>
              </a:rPr>
              <a:t>ACCIDENTE ELÉCTRICO</a:t>
            </a:r>
          </a:p>
          <a:p>
            <a:pPr marL="0" indent="0" algn="ctr">
              <a:spcBef>
                <a:spcPts val="0"/>
              </a:spcBef>
              <a:buNone/>
            </a:pPr>
            <a:endParaRPr lang="es-ES" altLang="es-AR" sz="1400" dirty="0" smtClean="0">
              <a:solidFill>
                <a:srgbClr val="7030A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s-AR" sz="2800" dirty="0" smtClean="0">
                <a:solidFill>
                  <a:srgbClr val="7030A0"/>
                </a:solidFill>
                <a:cs typeface="Arial" charset="0"/>
              </a:rPr>
              <a:t>Es el generado a partir de la circulación de corriente eléctrica establecido en condiciones imprevistas o no controladas, dando lugar a condiciones de las cuales pueden derivar daños a seres vivos o bienes materiales</a:t>
            </a:r>
            <a:endParaRPr lang="es-ES" sz="2800" dirty="0">
              <a:solidFill>
                <a:srgbClr val="7030A0"/>
              </a:solidFill>
            </a:endParaRPr>
          </a:p>
        </p:txBody>
      </p:sp>
      <p:sp>
        <p:nvSpPr>
          <p:cNvPr id="4" name="2 Título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es-ES" sz="3200" dirty="0" smtClean="0">
                <a:solidFill>
                  <a:srgbClr val="7030A0"/>
                </a:solidFill>
              </a:rPr>
              <a:t>DEFINICIONES</a:t>
            </a:r>
            <a:endParaRPr lang="es-ES" sz="3200" dirty="0">
              <a:solidFill>
                <a:srgbClr val="7030A0"/>
              </a:solidFill>
            </a:endParaRPr>
          </a:p>
        </p:txBody>
      </p:sp>
      <p:pic>
        <p:nvPicPr>
          <p:cNvPr id="5" name="4 Imagen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404664"/>
            <a:ext cx="6766001" cy="9265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476672"/>
            <a:ext cx="6766001" cy="926515"/>
          </a:xfrm>
          <a:prstGeom prst="rect">
            <a:avLst/>
          </a:prstGeom>
        </p:spPr>
      </p:pic>
      <p:sp>
        <p:nvSpPr>
          <p:cNvPr id="11" name="2 Título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es-ES" sz="2800" dirty="0" smtClean="0">
                <a:solidFill>
                  <a:srgbClr val="7030A0"/>
                </a:solidFill>
              </a:rPr>
              <a:t>Relaciones entre corriente eléctrica y calor</a:t>
            </a:r>
            <a:endParaRPr lang="es-ES" sz="2800" dirty="0">
              <a:solidFill>
                <a:srgbClr val="7030A0"/>
              </a:solidFill>
            </a:endParaRPr>
          </a:p>
        </p:txBody>
      </p:sp>
      <p:sp>
        <p:nvSpPr>
          <p:cNvPr id="12" name="2 Subtítulo"/>
          <p:cNvSpPr txBox="1">
            <a:spLocks/>
          </p:cNvSpPr>
          <p:nvPr/>
        </p:nvSpPr>
        <p:spPr>
          <a:xfrm>
            <a:off x="1043608" y="2564904"/>
            <a:ext cx="7200800" cy="27363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s-ES" sz="26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El calor generado por una corriente eléctrica, depende directamente de: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s-ES" sz="26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1) La </a:t>
            </a:r>
            <a:r>
              <a:rPr kumimoji="0" lang="es-ES" sz="2600" i="0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intensidad</a:t>
            </a:r>
            <a:r>
              <a:rPr kumimoji="0" lang="es-ES" sz="26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de la corriente.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s-ES" sz="26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2) Del </a:t>
            </a:r>
            <a:r>
              <a:rPr kumimoji="0" lang="es-ES" sz="2600" i="0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tiempo</a:t>
            </a:r>
            <a:r>
              <a:rPr kumimoji="0" lang="es-ES" sz="26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que ésta circula por el conductor.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s-ES" sz="26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3) De la </a:t>
            </a:r>
            <a:r>
              <a:rPr kumimoji="0" lang="es-ES" sz="2600" i="0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resistencia</a:t>
            </a:r>
            <a:r>
              <a:rPr kumimoji="0" lang="es-ES" sz="26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que opone el conductor al paso de la corriente.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n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</p:spPr>
      </p:pic>
      <p:sp>
        <p:nvSpPr>
          <p:cNvPr id="7" name="2 Título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es-ES" sz="2800" dirty="0" smtClean="0">
                <a:solidFill>
                  <a:srgbClr val="7030A0"/>
                </a:solidFill>
              </a:rPr>
              <a:t>ACCIDENTE ELÉCTRICO</a:t>
            </a:r>
            <a:br>
              <a:rPr lang="es-ES" sz="2800" dirty="0" smtClean="0">
                <a:solidFill>
                  <a:srgbClr val="7030A0"/>
                </a:solidFill>
              </a:rPr>
            </a:br>
            <a:r>
              <a:rPr lang="es-AR" sz="2800" dirty="0" smtClean="0">
                <a:solidFill>
                  <a:srgbClr val="7030A0"/>
                </a:solidFill>
                <a:latin typeface="Arial Unicode MS" pitchFamily="34" charset="-128"/>
              </a:rPr>
              <a:t>Causas fundamentales</a:t>
            </a:r>
            <a:endParaRPr lang="es-ES" sz="2800" dirty="0">
              <a:solidFill>
                <a:srgbClr val="7030A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2924944"/>
            <a:ext cx="74168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" sz="2000" dirty="0" smtClean="0">
                <a:solidFill>
                  <a:srgbClr val="7030A0"/>
                </a:solidFill>
              </a:rPr>
              <a:t> </a:t>
            </a:r>
            <a:r>
              <a:rPr lang="es-ES" sz="2000" b="1" dirty="0" smtClean="0">
                <a:solidFill>
                  <a:srgbClr val="7030A0"/>
                </a:solidFill>
              </a:rPr>
              <a:t>De orden técnico </a:t>
            </a:r>
            <a:r>
              <a:rPr lang="es-AR" sz="2000" b="1" dirty="0" smtClean="0">
                <a:solidFill>
                  <a:srgbClr val="7030A0"/>
                </a:solidFill>
                <a:cs typeface="Arial" pitchFamily="34" charset="0"/>
              </a:rPr>
              <a:t>(condiciones inapropiadas)</a:t>
            </a:r>
          </a:p>
          <a:p>
            <a:pPr>
              <a:lnSpc>
                <a:spcPct val="80000"/>
              </a:lnSpc>
              <a:defRPr/>
            </a:pPr>
            <a:endParaRPr lang="es-AR" sz="2000" dirty="0" smtClean="0">
              <a:solidFill>
                <a:srgbClr val="7030A0"/>
              </a:solidFill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  <a:spcAft>
                <a:spcPct val="40000"/>
              </a:spcAft>
              <a:defRPr/>
            </a:pPr>
            <a:r>
              <a:rPr lang="es-AR" sz="2000" i="1" dirty="0" smtClean="0">
                <a:solidFill>
                  <a:srgbClr val="7030A0"/>
                </a:solidFill>
                <a:cs typeface="Arial" pitchFamily="34" charset="0"/>
              </a:rPr>
              <a:t>Existencia de condiciones propicias para la ocurrencia de un accidente:</a:t>
            </a:r>
          </a:p>
          <a:p>
            <a:pPr lvl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Tx/>
              <a:buChar char="-"/>
              <a:defRPr/>
            </a:pPr>
            <a:r>
              <a:rPr lang="es-AR" sz="2000" i="1" dirty="0" smtClean="0">
                <a:solidFill>
                  <a:srgbClr val="7030A0"/>
                </a:solidFill>
                <a:cs typeface="Arial" pitchFamily="34" charset="0"/>
              </a:rPr>
              <a:t>derivadas del diseño</a:t>
            </a:r>
          </a:p>
          <a:p>
            <a:pPr lvl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Tx/>
              <a:buChar char="-"/>
              <a:defRPr/>
            </a:pPr>
            <a:r>
              <a:rPr lang="es-AR" sz="2000" i="1" dirty="0" smtClean="0">
                <a:solidFill>
                  <a:srgbClr val="7030A0"/>
                </a:solidFill>
                <a:cs typeface="Arial" pitchFamily="34" charset="0"/>
              </a:rPr>
              <a:t>de la ejecución</a:t>
            </a:r>
          </a:p>
          <a:p>
            <a:pPr lvl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Tx/>
              <a:buChar char="-"/>
              <a:defRPr/>
            </a:pPr>
            <a:r>
              <a:rPr lang="es-AR" sz="2000" i="1" dirty="0" smtClean="0">
                <a:solidFill>
                  <a:srgbClr val="7030A0"/>
                </a:solidFill>
                <a:cs typeface="Arial" pitchFamily="34" charset="0"/>
              </a:rPr>
              <a:t>del estado de servicio</a:t>
            </a:r>
          </a:p>
          <a:p>
            <a:pPr lvl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Tx/>
              <a:buChar char="-"/>
              <a:defRPr/>
            </a:pPr>
            <a:r>
              <a:rPr lang="es-AR" sz="2000" i="1" dirty="0" smtClean="0">
                <a:solidFill>
                  <a:srgbClr val="7030A0"/>
                </a:solidFill>
                <a:cs typeface="Arial" pitchFamily="34" charset="0"/>
              </a:rPr>
              <a:t>de los equipamientos asociados</a:t>
            </a:r>
          </a:p>
          <a:p>
            <a:pPr lvl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Tx/>
              <a:buChar char="-"/>
              <a:defRPr/>
            </a:pPr>
            <a:r>
              <a:rPr lang="es-AR" sz="2000" i="1" dirty="0" smtClean="0">
                <a:solidFill>
                  <a:srgbClr val="7030A0"/>
                </a:solidFill>
                <a:cs typeface="Arial" pitchFamily="34" charset="0"/>
              </a:rPr>
              <a:t>de las normativas técnicas aplicadas</a:t>
            </a:r>
          </a:p>
          <a:p>
            <a:pPr lvl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Tx/>
              <a:buChar char="-"/>
              <a:defRPr/>
            </a:pPr>
            <a:r>
              <a:rPr lang="es-AR" sz="2000" i="1" dirty="0" smtClean="0">
                <a:solidFill>
                  <a:srgbClr val="7030A0"/>
                </a:solidFill>
                <a:cs typeface="Arial" pitchFamily="34" charset="0"/>
              </a:rPr>
              <a:t>Etc.</a:t>
            </a:r>
            <a:endParaRPr lang="es-ES" sz="2400" dirty="0" smtClean="0">
              <a:solidFill>
                <a:srgbClr val="7030A0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1259632" y="2708920"/>
            <a:ext cx="705678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Font typeface="Arial" pitchFamily="34" charset="0"/>
              <a:buChar char="•"/>
            </a:pPr>
            <a:r>
              <a:rPr lang="es-AR" b="1" dirty="0" smtClean="0">
                <a:solidFill>
                  <a:srgbClr val="7030A0"/>
                </a:solidFill>
                <a:cs typeface="Arial" charset="0"/>
              </a:rPr>
              <a:t> DE ORDEN OPERATIVO (acciones inapropiadas)	</a:t>
            </a:r>
          </a:p>
          <a:p>
            <a:pPr algn="just">
              <a:spcAft>
                <a:spcPts val="600"/>
              </a:spcAft>
            </a:pPr>
            <a:r>
              <a:rPr lang="es-AR" i="1" dirty="0" smtClean="0">
                <a:solidFill>
                  <a:srgbClr val="7030A0"/>
                </a:solidFill>
                <a:cs typeface="Arial" charset="0"/>
              </a:rPr>
              <a:t>Comportamientos propicios para la ocurrencia de un accidentes como:</a:t>
            </a:r>
          </a:p>
          <a:p>
            <a:pPr marL="0" lvl="1" algn="just">
              <a:spcAft>
                <a:spcPts val="600"/>
              </a:spcAft>
              <a:buFontTx/>
              <a:buChar char="-"/>
            </a:pPr>
            <a:r>
              <a:rPr lang="es-AR" i="1" dirty="0" smtClean="0">
                <a:solidFill>
                  <a:srgbClr val="7030A0"/>
                </a:solidFill>
                <a:cs typeface="Arial" charset="0"/>
              </a:rPr>
              <a:t>ausencia o inadecuada capacitación</a:t>
            </a:r>
          </a:p>
          <a:p>
            <a:pPr marL="0" lvl="1" algn="just">
              <a:spcAft>
                <a:spcPts val="600"/>
              </a:spcAft>
              <a:buFontTx/>
              <a:buChar char="-"/>
            </a:pPr>
            <a:r>
              <a:rPr lang="es-AR" i="1" dirty="0" smtClean="0">
                <a:solidFill>
                  <a:srgbClr val="7030A0"/>
                </a:solidFill>
                <a:cs typeface="Arial" charset="0"/>
              </a:rPr>
              <a:t>condiciones de entorno o personales no favorables</a:t>
            </a:r>
          </a:p>
          <a:p>
            <a:pPr marL="0" lvl="1" algn="just">
              <a:spcAft>
                <a:spcPts val="600"/>
              </a:spcAft>
              <a:buFontTx/>
              <a:buChar char="-"/>
            </a:pPr>
            <a:r>
              <a:rPr lang="es-AR" i="1" dirty="0" smtClean="0">
                <a:solidFill>
                  <a:srgbClr val="7030A0"/>
                </a:solidFill>
                <a:cs typeface="Arial" charset="0"/>
              </a:rPr>
              <a:t>incumplimiento de normas operativas</a:t>
            </a:r>
          </a:p>
          <a:p>
            <a:pPr marL="0" lvl="1" algn="just">
              <a:spcAft>
                <a:spcPts val="600"/>
              </a:spcAft>
              <a:buFontTx/>
              <a:buChar char="-"/>
            </a:pPr>
            <a:r>
              <a:rPr lang="es-AR" i="1" dirty="0" smtClean="0">
                <a:solidFill>
                  <a:srgbClr val="7030A0"/>
                </a:solidFill>
                <a:cs typeface="Arial" charset="0"/>
              </a:rPr>
              <a:t>actitudes imprudentes o negligentes</a:t>
            </a:r>
          </a:p>
          <a:p>
            <a:pPr marL="0" lvl="1" algn="just">
              <a:spcAft>
                <a:spcPts val="600"/>
              </a:spcAft>
              <a:buFontTx/>
              <a:buChar char="-"/>
            </a:pPr>
            <a:r>
              <a:rPr lang="es-AR" i="1" dirty="0" smtClean="0">
                <a:solidFill>
                  <a:srgbClr val="7030A0"/>
                </a:solidFill>
                <a:cs typeface="Arial" charset="0"/>
              </a:rPr>
              <a:t>etc.</a:t>
            </a:r>
            <a:endParaRPr lang="es-ES" i="1" dirty="0" smtClean="0">
              <a:solidFill>
                <a:srgbClr val="7030A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339752" y="1412776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" sz="2800" b="1" dirty="0" smtClean="0"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ACCIDENTE ELÉCTRICO</a:t>
            </a:r>
            <a:br>
              <a:rPr lang="es-ES" sz="2800" b="1" dirty="0" smtClean="0"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s-AR" sz="2800" b="1" dirty="0" smtClean="0"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Causas fundamentales</a:t>
            </a:r>
            <a:endParaRPr lang="es-ES" sz="2800" b="1" dirty="0" smtClean="0">
              <a:solidFill>
                <a:srgbClr val="7030A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1403648" y="1556793"/>
            <a:ext cx="6336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 smtClean="0"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TIPOS DE ACCIDENTES ELÉCTRICOS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627784" y="2492896"/>
            <a:ext cx="3828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200" dirty="0" smtClean="0">
                <a:solidFill>
                  <a:srgbClr val="7030A0"/>
                </a:solidFill>
                <a:latin typeface="Arial Unicode MS" pitchFamily="34" charset="-128"/>
              </a:rPr>
              <a:t>Por contacto directo</a:t>
            </a:r>
            <a:endParaRPr lang="es-ES" sz="3200" dirty="0">
              <a:solidFill>
                <a:srgbClr val="7030A0"/>
              </a:solidFill>
            </a:endParaRPr>
          </a:p>
        </p:txBody>
      </p:sp>
      <p:sp>
        <p:nvSpPr>
          <p:cNvPr id="10" name="1 Subtítulo"/>
          <p:cNvSpPr txBox="1">
            <a:spLocks/>
          </p:cNvSpPr>
          <p:nvPr/>
        </p:nvSpPr>
        <p:spPr>
          <a:xfrm>
            <a:off x="1043608" y="3212976"/>
            <a:ext cx="7272808" cy="244827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endParaRPr kumimoji="0" lang="es-AR" sz="26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s-AR" sz="26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Es el producido cuando una persona establece contacto en forma involuntaria con un componente de una instalación eléctrica que se encuentra normalmente bajo tensión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s-E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 </a:t>
            </a:r>
            <a:endParaRPr kumimoji="0" lang="es-A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endParaRPr kumimoji="0" lang="es-A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1403648" y="1556793"/>
            <a:ext cx="6336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 smtClean="0"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TIPOS DE ACCIDENTES ELÉCTRICOS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627784" y="2492896"/>
            <a:ext cx="41472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200" dirty="0" smtClean="0">
                <a:solidFill>
                  <a:srgbClr val="7030A0"/>
                </a:solidFill>
                <a:latin typeface="Arial Unicode MS" pitchFamily="34" charset="-128"/>
              </a:rPr>
              <a:t>Por contacto indirecto</a:t>
            </a:r>
            <a:endParaRPr lang="es-ES" sz="3200" dirty="0">
              <a:solidFill>
                <a:srgbClr val="7030A0"/>
              </a:solidFill>
            </a:endParaRPr>
          </a:p>
        </p:txBody>
      </p:sp>
      <p:sp>
        <p:nvSpPr>
          <p:cNvPr id="8" name="1 Subtítulo"/>
          <p:cNvSpPr txBox="1">
            <a:spLocks/>
          </p:cNvSpPr>
          <p:nvPr/>
        </p:nvSpPr>
        <p:spPr>
          <a:xfrm>
            <a:off x="899592" y="3356992"/>
            <a:ext cx="7560840" cy="244827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s-ES" sz="2400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Es el producido cuando la persona establece contacto con partes de la estructura de la instalación o de equipos conectados a ella, normalmente aisladas y sin tensión (masas) puestas accidentalmente bajo tensión, por lo general a causa de una falla de aislación.</a:t>
            </a:r>
            <a:endParaRPr lang="es-AR" sz="2400" dirty="0" smtClean="0">
              <a:solidFill>
                <a:srgbClr val="7030A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755</Words>
  <Application>Microsoft Office PowerPoint</Application>
  <PresentationFormat>Presentación en pantalla (4:3)</PresentationFormat>
  <Paragraphs>91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Concurrencia</vt:lpstr>
      <vt:lpstr>RIESGO ELÉCTRICO</vt:lpstr>
      <vt:lpstr>DEFINICIONES</vt:lpstr>
      <vt:lpstr>DEFINICIONES</vt:lpstr>
      <vt:lpstr>Relaciones entre corriente eléctrica y calor</vt:lpstr>
      <vt:lpstr>ACCIDENTE ELÉCTRICO Causas fundamentales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INSTRUCTIVO EVACUACION</dc:title>
  <dc:creator/>
  <cp:lastModifiedBy/>
  <cp:revision>22</cp:revision>
  <dcterms:created xsi:type="dcterms:W3CDTF">2014-05-22T17:10:57Z</dcterms:created>
  <dcterms:modified xsi:type="dcterms:W3CDTF">2014-06-09T15:17:56Z</dcterms:modified>
</cp:coreProperties>
</file>