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29"/>
  </p:notesMasterIdLst>
  <p:sldIdLst>
    <p:sldId id="256" r:id="rId2"/>
    <p:sldId id="258" r:id="rId3"/>
    <p:sldId id="259" r:id="rId4"/>
    <p:sldId id="257" r:id="rId5"/>
    <p:sldId id="260" r:id="rId6"/>
    <p:sldId id="262" r:id="rId7"/>
    <p:sldId id="271" r:id="rId8"/>
    <p:sldId id="263" r:id="rId9"/>
    <p:sldId id="264" r:id="rId10"/>
    <p:sldId id="265" r:id="rId11"/>
    <p:sldId id="266" r:id="rId12"/>
    <p:sldId id="272" r:id="rId13"/>
    <p:sldId id="273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87" r:id="rId25"/>
    <p:sldId id="288" r:id="rId26"/>
    <p:sldId id="284" r:id="rId27"/>
    <p:sldId id="270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XuKT5k48J7duz2HU43kSQ==" hashData="48RSyBIv8V5kQBrsIc74Sb6DRi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D119F-1691-4432-BE79-1BAC53FE7C71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CC48B-761E-4350-9FBB-E85C111233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58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CC48B-761E-4350-9FBB-E85C1112338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9703EC-125F-4B0D-9239-C8144472B09D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7310AC-AADB-4DFD-8061-4C5F2A0E62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703EC-125F-4B0D-9239-C8144472B09D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310AC-AADB-4DFD-8061-4C5F2A0E62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703EC-125F-4B0D-9239-C8144472B09D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310AC-AADB-4DFD-8061-4C5F2A0E62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703EC-125F-4B0D-9239-C8144472B09D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310AC-AADB-4DFD-8061-4C5F2A0E62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703EC-125F-4B0D-9239-C8144472B09D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310AC-AADB-4DFD-8061-4C5F2A0E62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703EC-125F-4B0D-9239-C8144472B09D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310AC-AADB-4DFD-8061-4C5F2A0E62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703EC-125F-4B0D-9239-C8144472B09D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310AC-AADB-4DFD-8061-4C5F2A0E62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703EC-125F-4B0D-9239-C8144472B09D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310AC-AADB-4DFD-8061-4C5F2A0E62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9703EC-125F-4B0D-9239-C8144472B09D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310AC-AADB-4DFD-8061-4C5F2A0E62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39703EC-125F-4B0D-9239-C8144472B09D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7310AC-AADB-4DFD-8061-4C5F2A0E62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9703EC-125F-4B0D-9239-C8144472B09D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7310AC-AADB-4DFD-8061-4C5F2A0E62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39703EC-125F-4B0D-9239-C8144472B09D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7310AC-AADB-4DFD-8061-4C5F2A0E62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18864" y="3140968"/>
            <a:ext cx="8229600" cy="782960"/>
          </a:xfrm>
        </p:spPr>
        <p:txBody>
          <a:bodyPr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s-ES" altLang="es-AR" sz="3200" dirty="0" smtClean="0">
                <a:solidFill>
                  <a:srgbClr val="7030A0"/>
                </a:solidFill>
              </a:rPr>
              <a:t>PREVENCIÓN DE RIESGOS DE INCENDIO</a:t>
            </a:r>
            <a:endParaRPr lang="es-AR" sz="3200" b="1" kern="1200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081088" y="476672"/>
            <a:ext cx="6752555" cy="913978"/>
            <a:chOff x="1081088" y="476672"/>
            <a:chExt cx="6752555" cy="913978"/>
          </a:xfrm>
        </p:grpSpPr>
        <p:pic>
          <p:nvPicPr>
            <p:cNvPr id="1026" name="Picture 2" descr="uba-helvetica-a3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1088" y="568325"/>
              <a:ext cx="2601912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476672"/>
              <a:ext cx="741363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pic>
        <p:nvPicPr>
          <p:cNvPr id="8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11560" y="1412776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800" b="1" dirty="0" smtClean="0">
                <a:solidFill>
                  <a:srgbClr val="7030A0"/>
                </a:solidFill>
              </a:rPr>
              <a:t>FUENTES</a:t>
            </a:r>
            <a:endParaRPr lang="es-ES" sz="2800" b="1" dirty="0">
              <a:solidFill>
                <a:srgbClr val="7030A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1560" y="2132856"/>
            <a:ext cx="7632848" cy="3384376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ES" sz="2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COMBUSTIBLES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LÍQUIDOS</a:t>
            </a: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Laboratorios</a:t>
            </a: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Hexano, Acetona, Acetato de etilo, Éter, Alcoholes</a:t>
            </a:r>
          </a:p>
          <a:p>
            <a:pPr lvl="1">
              <a:spcBef>
                <a:spcPct val="0"/>
              </a:spcBef>
            </a:pPr>
            <a:endParaRPr lang="es-ES" dirty="0" smtClean="0">
              <a:solidFill>
                <a:srgbClr val="7030A0"/>
              </a:solidFill>
            </a:endParaRP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Talleres, </a:t>
            </a: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Nafta, Querosén, Gasoil, Aceites, Pinturas, Aguarrás, “Solvente”.</a:t>
            </a:r>
          </a:p>
          <a:p>
            <a:pPr>
              <a:spcBef>
                <a:spcPct val="30000"/>
              </a:spcBef>
            </a:pPr>
            <a:endParaRPr lang="es-ES" dirty="0" smtClean="0">
              <a:solidFill>
                <a:srgbClr val="7030A0"/>
              </a:solidFill>
            </a:endParaRP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Oficinas</a:t>
            </a: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Quitaesmalte, Alcohol</a:t>
            </a: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2132856"/>
            <a:ext cx="7632848" cy="3384376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ES" sz="2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COMBUSTIBLES GA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SEOSOS</a:t>
            </a: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Laboratorios</a:t>
            </a: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Gas natural, Gas envasado, Hidrógeno (Mecheros, garrafas, tubos)</a:t>
            </a:r>
          </a:p>
          <a:p>
            <a:pPr>
              <a:spcBef>
                <a:spcPct val="30000"/>
              </a:spcBef>
            </a:pPr>
            <a:endParaRPr lang="es-ES" dirty="0" smtClean="0">
              <a:solidFill>
                <a:srgbClr val="7030A0"/>
              </a:solidFill>
            </a:endParaRP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Talleres, Mantenimiento</a:t>
            </a: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Gas natural, Gas envasado, Acetileno (Soldadoras) </a:t>
            </a:r>
          </a:p>
          <a:p>
            <a:pPr>
              <a:spcBef>
                <a:spcPct val="30000"/>
              </a:spcBef>
            </a:pPr>
            <a:endParaRPr lang="es-ES" dirty="0" smtClean="0">
              <a:solidFill>
                <a:srgbClr val="7030A0"/>
              </a:solidFill>
            </a:endParaRP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Oficinas</a:t>
            </a: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Gas Natural (Estufas, anafes, mecheros)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1560" y="1412776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800" b="1" dirty="0" smtClean="0">
                <a:solidFill>
                  <a:srgbClr val="7030A0"/>
                </a:solidFill>
              </a:rPr>
              <a:t>FUENTES</a:t>
            </a:r>
            <a:endParaRPr lang="es-E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560" y="2132856"/>
            <a:ext cx="7848872" cy="3672408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ES" sz="2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COMBUSTIBLES “ELECTRICIDAD”</a:t>
            </a: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Equipos de uso general</a:t>
            </a:r>
          </a:p>
          <a:p>
            <a:pPr>
              <a:spcBef>
                <a:spcPct val="30000"/>
              </a:spcBef>
            </a:pPr>
            <a:r>
              <a:rPr lang="es-ES" sz="1600" dirty="0" smtClean="0">
                <a:solidFill>
                  <a:srgbClr val="7030A0"/>
                </a:solidFill>
              </a:rPr>
              <a:t>Heladeras, </a:t>
            </a:r>
            <a:r>
              <a:rPr lang="es-ES" sz="1600" dirty="0" err="1" smtClean="0">
                <a:solidFill>
                  <a:srgbClr val="7030A0"/>
                </a:solidFill>
              </a:rPr>
              <a:t>Freezers</a:t>
            </a:r>
            <a:r>
              <a:rPr lang="es-ES" sz="1600" dirty="0" smtClean="0">
                <a:solidFill>
                  <a:srgbClr val="7030A0"/>
                </a:solidFill>
              </a:rPr>
              <a:t>, “</a:t>
            </a:r>
            <a:r>
              <a:rPr lang="es-ES" sz="1600" dirty="0" err="1" smtClean="0">
                <a:solidFill>
                  <a:srgbClr val="7030A0"/>
                </a:solidFill>
              </a:rPr>
              <a:t>Dispensers</a:t>
            </a:r>
            <a:r>
              <a:rPr lang="es-ES" sz="1600" dirty="0" smtClean="0">
                <a:solidFill>
                  <a:srgbClr val="7030A0"/>
                </a:solidFill>
              </a:rPr>
              <a:t>”, PC, Microondas, Calefactores, etc.</a:t>
            </a:r>
          </a:p>
          <a:p>
            <a:pPr>
              <a:spcBef>
                <a:spcPct val="30000"/>
              </a:spcBef>
            </a:pPr>
            <a:endParaRPr lang="es-ES" dirty="0" smtClean="0">
              <a:solidFill>
                <a:srgbClr val="7030A0"/>
              </a:solidFill>
            </a:endParaRP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Equipos especiales</a:t>
            </a:r>
          </a:p>
          <a:p>
            <a:pPr>
              <a:spcBef>
                <a:spcPct val="30000"/>
              </a:spcBef>
            </a:pPr>
            <a:r>
              <a:rPr lang="es-ES" sz="1600" dirty="0" smtClean="0">
                <a:solidFill>
                  <a:srgbClr val="7030A0"/>
                </a:solidFill>
              </a:rPr>
              <a:t>Microscopios, Hornos, Mantas calefactoras, Centrífugas, Cámaras de cultivo, Compresores, Extractores, Bombas de vacío, Láseres, Soldadoras, etc.</a:t>
            </a:r>
          </a:p>
          <a:p>
            <a:pPr>
              <a:spcBef>
                <a:spcPct val="30000"/>
              </a:spcBef>
            </a:pPr>
            <a:endParaRPr lang="es-ES" dirty="0" smtClean="0">
              <a:solidFill>
                <a:srgbClr val="7030A0"/>
              </a:solidFill>
            </a:endParaRPr>
          </a:p>
          <a:p>
            <a:pPr>
              <a:spcBef>
                <a:spcPct val="30000"/>
              </a:spcBef>
            </a:pPr>
            <a:r>
              <a:rPr lang="es-ES" dirty="0" smtClean="0">
                <a:solidFill>
                  <a:srgbClr val="7030A0"/>
                </a:solidFill>
              </a:rPr>
              <a:t>Instalaciones</a:t>
            </a:r>
          </a:p>
          <a:p>
            <a:pPr>
              <a:spcBef>
                <a:spcPct val="30000"/>
              </a:spcBef>
            </a:pPr>
            <a:r>
              <a:rPr lang="es-ES" sz="1600" dirty="0" smtClean="0">
                <a:solidFill>
                  <a:srgbClr val="7030A0"/>
                </a:solidFill>
              </a:rPr>
              <a:t>Tableros, Cables, Tomacorrientes, Interruptores, Disyuntores, Interruptores térmicos, etc.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11560" y="1412776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800" b="1" dirty="0" smtClean="0">
                <a:solidFill>
                  <a:srgbClr val="7030A0"/>
                </a:solidFill>
              </a:rPr>
              <a:t>FUENTES</a:t>
            </a:r>
            <a:endParaRPr lang="es-E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9552" y="1772816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800" b="1" dirty="0" smtClean="0">
                <a:solidFill>
                  <a:srgbClr val="7030A0"/>
                </a:solidFill>
              </a:rPr>
              <a:t>PREVENCIÓN</a:t>
            </a:r>
            <a:endParaRPr lang="es-E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852936"/>
            <a:ext cx="8353425" cy="2375966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prevención es el aspecto más importante de la seguridad contra incendios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 parte de los incendios producidos podrían haberse evitado, aplicando una serie de medidas básicas al realizar el trabajo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9552" y="1556792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800" b="1" dirty="0" smtClean="0">
                <a:solidFill>
                  <a:srgbClr val="7030A0"/>
                </a:solidFill>
              </a:rPr>
              <a:t>PREVENCIÓN - ACCIONES</a:t>
            </a:r>
            <a:endParaRPr lang="es-E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5576" y="2708920"/>
            <a:ext cx="7708776" cy="2808312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Estricto cumplimiento de adecuadas normas de seguridad para evitar el inicio de un siniestro mediante el fuego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Despertar el sentido de responsabilidad en las personas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Concientizar a los compañeros de trabajo</a:t>
            </a:r>
          </a:p>
          <a:p>
            <a:pPr>
              <a:spcBef>
                <a:spcPct val="50000"/>
              </a:spcBef>
            </a:pPr>
            <a:endParaRPr lang="es-ES" sz="1200" dirty="0" smtClean="0">
              <a:solidFill>
                <a:srgbClr val="7030A0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s-ES" sz="120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39552" y="1556792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400" b="1" dirty="0" smtClean="0">
                <a:solidFill>
                  <a:srgbClr val="7030A0"/>
                </a:solidFill>
              </a:rPr>
              <a:t>PREVENCIÓN EVITAR EL INICIO DEL INCIENDIO</a:t>
            </a:r>
            <a:endParaRPr lang="es-ES" sz="2400" b="1" dirty="0">
              <a:solidFill>
                <a:srgbClr val="7030A0"/>
              </a:solidFill>
            </a:endParaRPr>
          </a:p>
        </p:txBody>
      </p:sp>
      <p:pic>
        <p:nvPicPr>
          <p:cNvPr id="3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83568" y="2276872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Limitar la acumulación de materiales combustibles en los locales</a:t>
            </a:r>
          </a:p>
          <a:p>
            <a:pPr algn="just">
              <a:spcBef>
                <a:spcPct val="5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Aplicar, cuando sea necesario, tratamientos ignífugos o retardadores de fuego a los materiales</a:t>
            </a:r>
          </a:p>
          <a:p>
            <a:pPr algn="just">
              <a:spcBef>
                <a:spcPct val="5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Contar con procedimientos de manipulación y acopio de sustancias inflamables</a:t>
            </a:r>
          </a:p>
          <a:p>
            <a:pPr algn="just">
              <a:spcBef>
                <a:spcPct val="10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Eliminar las fuentes de llama abierta en locales donde se manipulan sustancias inflamables</a:t>
            </a:r>
          </a:p>
          <a:p>
            <a:pPr algn="just">
              <a:spcBef>
                <a:spcPct val="10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Mantener una zona de seguridad (sin combustibles sólidos, líquidos o gaseosos) alrededor de los aparatos eléctricos.</a:t>
            </a:r>
          </a:p>
          <a:p>
            <a:pPr algn="just">
              <a:spcBef>
                <a:spcPct val="10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No sobrecargar los enchufes. De utilizar "zapatillas" o "prolongadores", para conectar diversos aparatos eléctricos a un mismo punto de la red, consulte previamente a personal calificado.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39552" y="1556792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400" b="1" dirty="0" smtClean="0">
                <a:solidFill>
                  <a:srgbClr val="7030A0"/>
                </a:solidFill>
              </a:rPr>
              <a:t>PREVENCIÓN EVITAR EL INICIO DEL INCIENDIO</a:t>
            </a:r>
            <a:endParaRPr lang="es-ES" sz="2400" b="1" dirty="0">
              <a:solidFill>
                <a:srgbClr val="7030A0"/>
              </a:solidFill>
            </a:endParaRPr>
          </a:p>
        </p:txBody>
      </p:sp>
      <p:pic>
        <p:nvPicPr>
          <p:cNvPr id="3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83568" y="2276872"/>
            <a:ext cx="7776864" cy="399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Mantener una zona de seguridad (sin combustibles sólidos, líquidos o gaseosos) alrededor de los aparatos eléctricos.</a:t>
            </a:r>
          </a:p>
          <a:p>
            <a:pPr algn="just">
              <a:spcBef>
                <a:spcPct val="10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No sobrecargar los enchufes. De utilizar "zapatillas" o "prolongadores", para conectar diversos aparatos eléctricos a un mismo punto de la red, consulte previamente a personal calificado.</a:t>
            </a:r>
          </a:p>
          <a:p>
            <a:pPr algn="just">
              <a:lnSpc>
                <a:spcPct val="80000"/>
              </a:lnSpc>
              <a:spcBef>
                <a:spcPct val="10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Operaciones con llamas abiertas, objetos calientes, chispas mecánicas, arcos eléctricos, (tareas de mantenimiento mecánico y soldadura, ...). </a:t>
            </a:r>
          </a:p>
          <a:p>
            <a:pPr lvl="1" algn="just">
              <a:lnSpc>
                <a:spcPct val="80000"/>
              </a:lnSpc>
              <a:spcBef>
                <a:spcPct val="100000"/>
              </a:spcBef>
              <a:buSzPct val="65000"/>
            </a:pPr>
            <a:r>
              <a:rPr lang="es-ES" sz="1400" dirty="0" smtClean="0">
                <a:solidFill>
                  <a:srgbClr val="7030A0"/>
                </a:solidFill>
              </a:rPr>
              <a:t>Deben estar autorizadas por el responsable del área donde vayan a realizarse los trabajos</a:t>
            </a:r>
          </a:p>
          <a:p>
            <a:pPr lvl="1" algn="just">
              <a:lnSpc>
                <a:spcPct val="80000"/>
              </a:lnSpc>
              <a:spcBef>
                <a:spcPct val="100000"/>
              </a:spcBef>
              <a:buSzPct val="65000"/>
            </a:pPr>
            <a:r>
              <a:rPr lang="es-ES" sz="1400" dirty="0" smtClean="0">
                <a:solidFill>
                  <a:srgbClr val="7030A0"/>
                </a:solidFill>
              </a:rPr>
              <a:t>Puede ser necesario tomar precauciones especiales e incluso que sea una zona donde este prohibido efectuar estos trabajos, por existir riesgo alto de incendio y/o explosión</a:t>
            </a:r>
          </a:p>
          <a:p>
            <a:pPr>
              <a:spcBef>
                <a:spcPct val="100000"/>
              </a:spcBef>
            </a:pPr>
            <a:endParaRPr lang="es-ES" sz="1400" dirty="0" smtClean="0">
              <a:solidFill>
                <a:srgbClr val="7030A0"/>
              </a:solidFill>
            </a:endParaRPr>
          </a:p>
          <a:p>
            <a:pPr algn="just">
              <a:spcBef>
                <a:spcPct val="50000"/>
              </a:spcBef>
            </a:pPr>
            <a:endParaRPr lang="es-ES" sz="1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39552" y="1556792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400" b="1" dirty="0" smtClean="0">
                <a:solidFill>
                  <a:srgbClr val="7030A0"/>
                </a:solidFill>
              </a:rPr>
              <a:t>PREVENCIÓN EVITAR EL INICIO DEL INCIENDIO</a:t>
            </a:r>
            <a:endParaRPr lang="es-ES" sz="2400" b="1" dirty="0">
              <a:solidFill>
                <a:srgbClr val="7030A0"/>
              </a:solidFill>
            </a:endParaRPr>
          </a:p>
        </p:txBody>
      </p:sp>
      <p:pic>
        <p:nvPicPr>
          <p:cNvPr id="3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83568" y="2276872"/>
            <a:ext cx="777686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Observar equipos y dispositivos eléctricos o a gas cuando están en uso (Hornos, estufas, mecheros...)</a:t>
            </a:r>
          </a:p>
          <a:p>
            <a:pPr algn="just">
              <a:spcBef>
                <a:spcPct val="10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Evitar dejar en funcionamiento equipos de uso eventual fuera de horarios laborales</a:t>
            </a:r>
          </a:p>
          <a:p>
            <a:pPr algn="just">
              <a:spcBef>
                <a:spcPct val="10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Realizar mantenimientos preventivos de los equipos energizados que se utilizan en forma esporádica</a:t>
            </a:r>
          </a:p>
          <a:p>
            <a:pPr algn="just">
              <a:spcBef>
                <a:spcPct val="8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No aproximar focos de calor intenso a materiales combustibles </a:t>
            </a:r>
          </a:p>
          <a:p>
            <a:pPr algn="just">
              <a:spcBef>
                <a:spcPct val="8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Cortar la energía eléctrica de su lugar de trabajo al finalizar la jornada laboral (si es posible)</a:t>
            </a:r>
          </a:p>
          <a:p>
            <a:pPr algn="just">
              <a:spcBef>
                <a:spcPct val="80000"/>
              </a:spcBef>
            </a:pPr>
            <a:r>
              <a:rPr lang="es-ES" sz="1400" dirty="0" smtClean="0">
                <a:solidFill>
                  <a:srgbClr val="7030A0"/>
                </a:solidFill>
              </a:rPr>
              <a:t>Respetar la señal de “PROHIBIDO FUMAR", fumar en aquellos lugares destinados para tal fin.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39552" y="1556792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400" b="1" dirty="0" smtClean="0">
                <a:solidFill>
                  <a:srgbClr val="7030A0"/>
                </a:solidFill>
              </a:rPr>
              <a:t>PREVENCIÓN EVITAR EL INICIO DEL INCIENDIO</a:t>
            </a:r>
            <a:endParaRPr lang="es-ES" sz="2400" b="1" dirty="0">
              <a:solidFill>
                <a:srgbClr val="7030A0"/>
              </a:solidFill>
            </a:endParaRPr>
          </a:p>
        </p:txBody>
      </p:sp>
      <p:pic>
        <p:nvPicPr>
          <p:cNvPr id="3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83568" y="2276872"/>
            <a:ext cx="7776864" cy="324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ct val="60000"/>
              </a:spcBef>
            </a:pPr>
            <a:r>
              <a:rPr lang="es-ES" dirty="0" smtClean="0">
                <a:solidFill>
                  <a:srgbClr val="7030A0"/>
                </a:solidFill>
              </a:rPr>
              <a:t>Mantener el lugar de trabajo limpio y ordenado. La suciedad, los derrames de líquidos y materiales como virutas, papeles y cartones pueden originar fácilmente incendios</a:t>
            </a:r>
          </a:p>
          <a:p>
            <a:pPr algn="just">
              <a:lnSpc>
                <a:spcPct val="95000"/>
              </a:lnSpc>
              <a:spcBef>
                <a:spcPct val="60000"/>
              </a:spcBef>
              <a:spcAft>
                <a:spcPct val="15000"/>
              </a:spcAft>
            </a:pPr>
            <a:r>
              <a:rPr lang="es-ES" dirty="0" smtClean="0">
                <a:solidFill>
                  <a:srgbClr val="7030A0"/>
                </a:solidFill>
              </a:rPr>
              <a:t>Los espacios ocultos son peligrosos: No dejar en los rincones, debajo de las estanterías o detrás de las puertas lo que no queremos que esté a la vista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</a:pPr>
            <a:r>
              <a:rPr lang="es-ES" dirty="0" smtClean="0">
                <a:solidFill>
                  <a:srgbClr val="7030A0"/>
                </a:solidFill>
              </a:rPr>
              <a:t>Ante cualquier olor sospechoso o superficie excesivamente caliente, avisar al </a:t>
            </a:r>
            <a:r>
              <a:rPr lang="es-ES" u="sng" dirty="0" smtClean="0">
                <a:solidFill>
                  <a:srgbClr val="7030A0"/>
                </a:solidFill>
              </a:rPr>
              <a:t>Interno</a:t>
            </a:r>
            <a:endParaRPr lang="es-ES" sz="3200" u="sng" dirty="0" smtClean="0">
              <a:solidFill>
                <a:srgbClr val="7030A0"/>
              </a:solidFill>
            </a:endParaRPr>
          </a:p>
          <a:p>
            <a:pPr>
              <a:spcBef>
                <a:spcPct val="100000"/>
              </a:spcBef>
            </a:pPr>
            <a:endParaRPr lang="es-ES" sz="1400" dirty="0" smtClean="0">
              <a:solidFill>
                <a:srgbClr val="7030A0"/>
              </a:solidFill>
            </a:endParaRPr>
          </a:p>
          <a:p>
            <a:pPr algn="just">
              <a:spcBef>
                <a:spcPct val="50000"/>
              </a:spcBef>
            </a:pPr>
            <a:endParaRPr lang="es-ES" sz="1400" dirty="0" smtClean="0">
              <a:solidFill>
                <a:srgbClr val="7030A0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915816" y="4509120"/>
            <a:ext cx="1152525" cy="792162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400" b="1" dirty="0">
                <a:solidFill>
                  <a:srgbClr val="A50021"/>
                </a:solidFill>
              </a:rPr>
              <a:t>419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39552" y="1556792"/>
            <a:ext cx="80648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400" b="1" dirty="0" smtClean="0">
                <a:solidFill>
                  <a:srgbClr val="7030A0"/>
                </a:solidFill>
              </a:rPr>
              <a:t>PREVENCIÓN  - EVITAR LA PROPAGACIÓN</a:t>
            </a:r>
            <a:endParaRPr lang="es-ES" sz="2400" b="1" dirty="0">
              <a:solidFill>
                <a:srgbClr val="7030A0"/>
              </a:solidFill>
            </a:endParaRPr>
          </a:p>
        </p:txBody>
      </p:sp>
      <p:pic>
        <p:nvPicPr>
          <p:cNvPr id="3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11560" y="2636912"/>
            <a:ext cx="77768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</a:pPr>
            <a:endParaRPr lang="es-ES" sz="1400" dirty="0" smtClean="0">
              <a:solidFill>
                <a:srgbClr val="7030A0"/>
              </a:solidFill>
            </a:endParaRPr>
          </a:p>
          <a:p>
            <a:pPr algn="just">
              <a:spcBef>
                <a:spcPct val="50000"/>
              </a:spcBef>
            </a:pPr>
            <a:endParaRPr lang="es-ES" sz="1400" dirty="0" smtClean="0">
              <a:solidFill>
                <a:srgbClr val="7030A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2133228"/>
            <a:ext cx="8207375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000" b="1">
                <a:solidFill>
                  <a:srgbClr val="7030A0"/>
                </a:solidFill>
              </a:rPr>
              <a:t>SE INICIÓ EL INCENDIO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619672" y="3140968"/>
            <a:ext cx="5742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ES" sz="2400" dirty="0" smtClean="0">
                <a:solidFill>
                  <a:srgbClr val="7030A0"/>
                </a:solidFill>
              </a:rPr>
              <a:t>Actuar en forma inmediata</a:t>
            </a:r>
          </a:p>
          <a:p>
            <a:pPr>
              <a:spcAft>
                <a:spcPts val="1800"/>
              </a:spcAft>
            </a:pPr>
            <a:r>
              <a:rPr lang="es-ES" sz="2400" dirty="0" smtClean="0">
                <a:solidFill>
                  <a:srgbClr val="7030A0"/>
                </a:solidFill>
              </a:rPr>
              <a:t>Avisar un compañero</a:t>
            </a:r>
          </a:p>
          <a:p>
            <a:pPr>
              <a:spcAft>
                <a:spcPts val="1800"/>
              </a:spcAft>
            </a:pPr>
            <a:r>
              <a:rPr lang="es-ES" sz="2400" dirty="0" smtClean="0">
                <a:solidFill>
                  <a:srgbClr val="7030A0"/>
                </a:solidFill>
              </a:rPr>
              <a:t>Avisar al Tel. interno </a:t>
            </a:r>
          </a:p>
          <a:p>
            <a:pPr>
              <a:spcAft>
                <a:spcPts val="1800"/>
              </a:spcAft>
            </a:pPr>
            <a:r>
              <a:rPr lang="es-ES" sz="2400" dirty="0" smtClean="0">
                <a:solidFill>
                  <a:srgbClr val="7030A0"/>
                </a:solidFill>
              </a:rPr>
              <a:t>Corte la energía eléctrica</a:t>
            </a:r>
          </a:p>
          <a:p>
            <a:pPr>
              <a:spcAft>
                <a:spcPts val="1800"/>
              </a:spcAft>
            </a:pPr>
            <a:r>
              <a:rPr lang="es-ES" sz="2400" dirty="0" smtClean="0">
                <a:solidFill>
                  <a:srgbClr val="7030A0"/>
                </a:solidFill>
              </a:rPr>
              <a:t>Cierre la válvula de gas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580112" y="4221088"/>
            <a:ext cx="1152525" cy="792162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400" b="1" dirty="0">
                <a:solidFill>
                  <a:srgbClr val="A50021"/>
                </a:solidFill>
              </a:rPr>
              <a:t>419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6766001" cy="926515"/>
          </a:xfrm>
          <a:prstGeom prst="rect">
            <a:avLst/>
          </a:prstGeom>
        </p:spPr>
      </p:pic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7030A0"/>
                </a:solidFill>
              </a:rPr>
              <a:t>DEFINICIONES</a:t>
            </a:r>
            <a:endParaRPr lang="es-ES" sz="3200" dirty="0">
              <a:solidFill>
                <a:srgbClr val="7030A0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827584" y="2564904"/>
            <a:ext cx="7776864" cy="2952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AR" sz="540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INCENDIO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s-AR" sz="440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AR" sz="540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Fuego fuera de control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39552" y="1556792"/>
            <a:ext cx="80648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400" b="1" dirty="0" smtClean="0">
                <a:solidFill>
                  <a:srgbClr val="7030A0"/>
                </a:solidFill>
              </a:rPr>
              <a:t>MÉTODOS DE EXTINCIÓN</a:t>
            </a:r>
            <a:endParaRPr lang="es-ES" sz="2400" b="1" dirty="0">
              <a:solidFill>
                <a:srgbClr val="7030A0"/>
              </a:solidFill>
            </a:endParaRPr>
          </a:p>
        </p:txBody>
      </p:sp>
      <p:pic>
        <p:nvPicPr>
          <p:cNvPr id="3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11560" y="2276872"/>
            <a:ext cx="8064128" cy="3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sz="1600" dirty="0" smtClean="0">
                <a:solidFill>
                  <a:srgbClr val="7030A0"/>
                </a:solidFill>
              </a:rPr>
              <a:t>Tomar </a:t>
            </a:r>
            <a:r>
              <a:rPr lang="es-ES" sz="1600" dirty="0">
                <a:solidFill>
                  <a:srgbClr val="7030A0"/>
                </a:solidFill>
              </a:rPr>
              <a:t>medidas de extinción con: </a:t>
            </a:r>
            <a:r>
              <a:rPr lang="es-ES" sz="1600" dirty="0" smtClean="0">
                <a:solidFill>
                  <a:srgbClr val="7030A0"/>
                </a:solidFill>
              </a:rPr>
              <a:t>mantas</a:t>
            </a:r>
            <a:r>
              <a:rPr lang="es-ES" sz="1600" dirty="0">
                <a:solidFill>
                  <a:srgbClr val="7030A0"/>
                </a:solidFill>
              </a:rPr>
              <a:t>, matafuegos, hidrantes, segregación</a:t>
            </a: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2824509"/>
            <a:ext cx="27003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213447"/>
            <a:ext cx="21605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artículos del hogar,cenar,cocinar,comida,guisantes,guisos,hogares,ingredientes,montajes,olla de hierro,ollas,sopas,soperas,tapas,tomates,utensilios de cocina,verdur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215034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50825" y="5480397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/>
              <a:t>ENFRIAMIENTO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03575" y="2816572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SEGREGACIÓN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011863" y="5480397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SOFOCACIÓN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03648" y="2123502"/>
            <a:ext cx="6624637" cy="5854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solidFill>
                  <a:srgbClr val="7030A0"/>
                </a:solidFill>
                <a:latin typeface="Verdana" pitchFamily="34" charset="0"/>
              </a:rPr>
              <a:t>Uso de matafuegos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020272" y="4005064"/>
            <a:ext cx="1550988" cy="1716087"/>
            <a:chOff x="4267" y="2181"/>
            <a:chExt cx="1008" cy="1152"/>
          </a:xfrm>
        </p:grpSpPr>
        <p:sp>
          <p:nvSpPr>
            <p:cNvPr id="4" name="AutoShape 10"/>
            <p:cNvSpPr>
              <a:spLocks noChangeArrowheads="1"/>
            </p:cNvSpPr>
            <p:nvPr/>
          </p:nvSpPr>
          <p:spPr bwMode="auto">
            <a:xfrm>
              <a:off x="4267" y="2181"/>
              <a:ext cx="1008" cy="1152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FFCC00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76200" tIns="38100" rIns="76200" bIns="38100" anchor="ctr"/>
            <a:lstStyle/>
            <a:p>
              <a:pPr algn="ctr" defTabSz="757238" eaLnBrk="0" hangingPunct="0">
                <a:defRPr/>
              </a:pPr>
              <a:endParaRPr lang="es-AR"/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4306" y="2337"/>
              <a:ext cx="969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76200" tIns="38100" rIns="76200" bIns="38100">
              <a:spAutoFit/>
            </a:bodyPr>
            <a:lstStyle/>
            <a:p>
              <a:pPr algn="ctr" defTabSz="757238" eaLnBrk="0" hangingPunct="0">
                <a:defRPr/>
              </a:pPr>
              <a:r>
                <a:rPr lang="es-ES" sz="8300" dirty="0">
                  <a:solidFill>
                    <a:srgbClr val="009900"/>
                  </a:solidFill>
                  <a:latin typeface="GillSans-Bold" charset="0"/>
                </a:rPr>
                <a:t>K</a:t>
              </a:r>
            </a:p>
          </p:txBody>
        </p:sp>
      </p:grp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95536" y="4221088"/>
            <a:ext cx="1465263" cy="1377950"/>
          </a:xfrm>
          <a:prstGeom prst="triangle">
            <a:avLst>
              <a:gd name="adj" fmla="val 49991"/>
            </a:avLst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8000" b="1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051720" y="4221088"/>
            <a:ext cx="1200150" cy="13684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7200" b="1" dirty="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3635896" y="4149080"/>
            <a:ext cx="1465262" cy="14589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8000" b="1" dirty="0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5148064" y="4005064"/>
            <a:ext cx="1871663" cy="1700213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s-ES" sz="5400" b="1" dirty="0">
                <a:latin typeface="Arial" pitchFamily="34" charset="0"/>
              </a:rPr>
              <a:t>D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23850" y="1125538"/>
            <a:ext cx="8424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</a:rPr>
              <a:t>PREVENCIÓN: </a:t>
            </a:r>
            <a:r>
              <a:rPr lang="es-ES" sz="2800" b="1">
                <a:solidFill>
                  <a:schemeClr val="bg1"/>
                </a:solidFill>
              </a:rPr>
              <a:t>Evitar la propagación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907704" y="2852937"/>
            <a:ext cx="568863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Clases de fuego en </a:t>
            </a:r>
          </a:p>
          <a:p>
            <a:pPr algn="ctr"/>
            <a:r>
              <a:rPr lang="es-ES" sz="2400" b="1" dirty="0">
                <a:solidFill>
                  <a:srgbClr val="7030A0"/>
                </a:solidFill>
              </a:rPr>
              <a:t>función a lo que se quema</a:t>
            </a:r>
          </a:p>
        </p:txBody>
      </p:sp>
      <p:pic>
        <p:nvPicPr>
          <p:cNvPr id="12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39552" y="1556792"/>
            <a:ext cx="80648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400" b="1" dirty="0" smtClean="0">
                <a:solidFill>
                  <a:srgbClr val="7030A0"/>
                </a:solidFill>
              </a:rPr>
              <a:t>PREVENCIÓN  - EVITAR LA PROPAGACIÓN</a:t>
            </a:r>
            <a:endParaRPr lang="es-E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9552" y="1556792"/>
            <a:ext cx="80648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400" b="1" dirty="0" smtClean="0">
                <a:solidFill>
                  <a:srgbClr val="7030A0"/>
                </a:solidFill>
              </a:rPr>
              <a:t>PREVENCIÓN  - EVITAR LA PROPAGACIÓN</a:t>
            </a:r>
            <a:endParaRPr lang="es-ES" sz="2400" b="1" dirty="0">
              <a:solidFill>
                <a:srgbClr val="7030A0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115616" y="2132856"/>
            <a:ext cx="719138" cy="647700"/>
          </a:xfrm>
          <a:prstGeom prst="triangle">
            <a:avLst>
              <a:gd name="adj" fmla="val 49991"/>
            </a:avLst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</a:pPr>
            <a:r>
              <a:rPr lang="es-ES" sz="4800" b="1" dirty="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1720" y="2276872"/>
            <a:ext cx="5184874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solidFill>
                  <a:srgbClr val="7030A0"/>
                </a:solidFill>
                <a:latin typeface="Verdana" pitchFamily="34" charset="0"/>
              </a:rPr>
              <a:t>Materiales combustibles sólidos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15616" y="2925316"/>
            <a:ext cx="719138" cy="6477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95000"/>
              </a:lnSpc>
            </a:pPr>
            <a:r>
              <a:rPr lang="es-ES" sz="4800" b="1" dirty="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23728" y="2924944"/>
            <a:ext cx="5112866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solidFill>
                  <a:srgbClr val="7030A0"/>
                </a:solidFill>
                <a:latin typeface="Verdana" pitchFamily="34" charset="0"/>
              </a:rPr>
              <a:t>Líquidos y gases combustibles</a:t>
            </a: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1115616" y="3645024"/>
            <a:ext cx="792163" cy="8651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95736" y="3861048"/>
            <a:ext cx="5255865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solidFill>
                  <a:srgbClr val="7030A0"/>
                </a:solidFill>
                <a:latin typeface="Verdana" pitchFamily="34" charset="0"/>
              </a:rPr>
              <a:t>Fuegos A  y/o  B </a:t>
            </a:r>
            <a:r>
              <a:rPr lang="es-ES" sz="2400" dirty="0" smtClean="0">
                <a:solidFill>
                  <a:srgbClr val="7030A0"/>
                </a:solidFill>
                <a:latin typeface="Verdana" pitchFamily="34" charset="0"/>
              </a:rPr>
              <a:t>+ Electricidad</a:t>
            </a:r>
            <a:endParaRPr lang="es-ES" sz="2400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971600" y="4581128"/>
            <a:ext cx="1114425" cy="935038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s-ES" sz="4000" b="1">
                <a:latin typeface="Arial" charset="0"/>
              </a:rPr>
              <a:t>D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67744" y="4653136"/>
            <a:ext cx="4175745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solidFill>
                  <a:srgbClr val="7030A0"/>
                </a:solidFill>
                <a:latin typeface="Verdana" pitchFamily="34" charset="0"/>
              </a:rPr>
              <a:t>Metales inflamables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1115616" y="5589240"/>
            <a:ext cx="792163" cy="719137"/>
          </a:xfrm>
          <a:prstGeom prst="hexagon">
            <a:avLst>
              <a:gd name="adj" fmla="val 27539"/>
              <a:gd name="vf" fmla="val 115470"/>
            </a:avLst>
          </a:prstGeom>
          <a:solidFill>
            <a:srgbClr val="FFFF00"/>
          </a:solidFill>
          <a:ln w="762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800" b="1">
                <a:latin typeface="Arial" charset="0"/>
              </a:rPr>
              <a:t>K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339454" y="5589240"/>
            <a:ext cx="4824834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400" dirty="0">
                <a:solidFill>
                  <a:srgbClr val="7030A0"/>
                </a:solidFill>
                <a:latin typeface="Verdana" pitchFamily="34" charset="0"/>
              </a:rPr>
              <a:t>Aceites y grasas comestibles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9552" y="1556792"/>
            <a:ext cx="80648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400" b="1" dirty="0" smtClean="0">
                <a:solidFill>
                  <a:srgbClr val="7030A0"/>
                </a:solidFill>
              </a:rPr>
              <a:t>PREVENCIÓN  - EVITAR LA PROPAGACIÓN</a:t>
            </a:r>
            <a:endParaRPr lang="es-ES" sz="2400" b="1" dirty="0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81875" y="2060575"/>
            <a:ext cx="1366838" cy="2089150"/>
            <a:chOff x="3969" y="912"/>
            <a:chExt cx="1601" cy="3176"/>
          </a:xfrm>
        </p:grpSpPr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912"/>
              <a:ext cx="1601" cy="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27" y="941"/>
              <a:ext cx="1477" cy="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s-AR"/>
            </a:p>
          </p:txBody>
        </p:sp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8313" y="1989138"/>
            <a:ext cx="7416800" cy="420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s-ES" u="sng" dirty="0">
                <a:solidFill>
                  <a:srgbClr val="7030A0"/>
                </a:solidFill>
              </a:rPr>
              <a:t>Tipos de Extintores (Matafuegos)</a:t>
            </a:r>
          </a:p>
          <a:p>
            <a:pPr>
              <a:spcBef>
                <a:spcPct val="75000"/>
              </a:spcBef>
            </a:pPr>
            <a:r>
              <a:rPr lang="es-ES" dirty="0">
                <a:solidFill>
                  <a:srgbClr val="7030A0"/>
                </a:solidFill>
              </a:rPr>
              <a:t> 	  </a:t>
            </a:r>
            <a:r>
              <a:rPr lang="es-ES" i="1" u="sng" dirty="0">
                <a:solidFill>
                  <a:srgbClr val="7030A0"/>
                </a:solidFill>
              </a:rPr>
              <a:t>Agua:</a:t>
            </a:r>
            <a:r>
              <a:rPr lang="es-ES" dirty="0">
                <a:solidFill>
                  <a:srgbClr val="7030A0"/>
                </a:solidFill>
              </a:rPr>
              <a:t> Sólidos combustibles</a:t>
            </a:r>
          </a:p>
          <a:p>
            <a:pPr>
              <a:spcBef>
                <a:spcPct val="75000"/>
              </a:spcBef>
            </a:pPr>
            <a:r>
              <a:rPr lang="es-ES" sz="1200" dirty="0">
                <a:solidFill>
                  <a:srgbClr val="7030A0"/>
                </a:solidFill>
              </a:rPr>
              <a:t>	  </a:t>
            </a:r>
            <a:endParaRPr lang="es-ES" sz="1200" dirty="0" smtClean="0">
              <a:solidFill>
                <a:srgbClr val="7030A0"/>
              </a:solidFill>
            </a:endParaRPr>
          </a:p>
          <a:p>
            <a:pPr>
              <a:spcBef>
                <a:spcPct val="75000"/>
              </a:spcBef>
            </a:pPr>
            <a:r>
              <a:rPr lang="es-ES" i="1" dirty="0" smtClean="0">
                <a:solidFill>
                  <a:srgbClr val="7030A0"/>
                </a:solidFill>
              </a:rPr>
              <a:t>	</a:t>
            </a:r>
            <a:r>
              <a:rPr lang="es-ES" i="1" u="sng" dirty="0" smtClean="0">
                <a:solidFill>
                  <a:srgbClr val="7030A0"/>
                </a:solidFill>
              </a:rPr>
              <a:t>Espuma</a:t>
            </a:r>
            <a:r>
              <a:rPr lang="es-ES" i="1" u="sng" dirty="0">
                <a:solidFill>
                  <a:srgbClr val="7030A0"/>
                </a:solidFill>
              </a:rPr>
              <a:t>:</a:t>
            </a:r>
            <a:r>
              <a:rPr lang="es-ES" dirty="0">
                <a:solidFill>
                  <a:srgbClr val="7030A0"/>
                </a:solidFill>
              </a:rPr>
              <a:t> Líquidos combustibles</a:t>
            </a:r>
          </a:p>
          <a:p>
            <a:pPr>
              <a:spcBef>
                <a:spcPct val="75000"/>
              </a:spcBef>
            </a:pPr>
            <a:r>
              <a:rPr lang="es-ES" sz="700" dirty="0">
                <a:solidFill>
                  <a:srgbClr val="7030A0"/>
                </a:solidFill>
              </a:rPr>
              <a:t>	 </a:t>
            </a:r>
            <a:endParaRPr lang="es-ES" sz="700" dirty="0" smtClean="0">
              <a:solidFill>
                <a:srgbClr val="7030A0"/>
              </a:solidFill>
            </a:endParaRPr>
          </a:p>
          <a:p>
            <a:pPr>
              <a:spcBef>
                <a:spcPct val="75000"/>
              </a:spcBef>
            </a:pPr>
            <a:r>
              <a:rPr lang="es-ES" dirty="0" smtClean="0">
                <a:solidFill>
                  <a:srgbClr val="7030A0"/>
                </a:solidFill>
              </a:rPr>
              <a:t>	 </a:t>
            </a:r>
            <a:r>
              <a:rPr lang="es-ES" i="1" u="sng" dirty="0">
                <a:solidFill>
                  <a:srgbClr val="7030A0"/>
                </a:solidFill>
              </a:rPr>
              <a:t>Gas CO2:</a:t>
            </a:r>
            <a:r>
              <a:rPr lang="es-ES" dirty="0">
                <a:solidFill>
                  <a:srgbClr val="7030A0"/>
                </a:solidFill>
              </a:rPr>
              <a:t> Líquidos, gases (electricidad)</a:t>
            </a:r>
          </a:p>
          <a:p>
            <a:pPr>
              <a:spcBef>
                <a:spcPct val="75000"/>
              </a:spcBef>
            </a:pPr>
            <a:r>
              <a:rPr lang="es-ES" sz="700" dirty="0">
                <a:solidFill>
                  <a:srgbClr val="7030A0"/>
                </a:solidFill>
              </a:rPr>
              <a:t>	      </a:t>
            </a:r>
            <a:endParaRPr lang="es-ES" sz="700" dirty="0" smtClean="0">
              <a:solidFill>
                <a:srgbClr val="7030A0"/>
              </a:solidFill>
            </a:endParaRPr>
          </a:p>
          <a:p>
            <a:pPr>
              <a:spcBef>
                <a:spcPct val="75000"/>
              </a:spcBef>
            </a:pPr>
            <a:r>
              <a:rPr lang="es-ES" i="1" dirty="0" smtClean="0">
                <a:solidFill>
                  <a:srgbClr val="7030A0"/>
                </a:solidFill>
              </a:rPr>
              <a:t>	       </a:t>
            </a:r>
            <a:r>
              <a:rPr lang="es-ES" i="1" u="sng" dirty="0" smtClean="0">
                <a:solidFill>
                  <a:srgbClr val="7030A0"/>
                </a:solidFill>
              </a:rPr>
              <a:t>Polvo </a:t>
            </a:r>
            <a:r>
              <a:rPr lang="es-ES" i="1" u="sng" dirty="0" err="1">
                <a:solidFill>
                  <a:srgbClr val="7030A0"/>
                </a:solidFill>
              </a:rPr>
              <a:t>Triclase</a:t>
            </a:r>
            <a:r>
              <a:rPr lang="es-ES" i="1" u="sng" dirty="0">
                <a:solidFill>
                  <a:srgbClr val="7030A0"/>
                </a:solidFill>
              </a:rPr>
              <a:t>:</a:t>
            </a:r>
            <a:r>
              <a:rPr lang="es-ES" dirty="0">
                <a:solidFill>
                  <a:srgbClr val="7030A0"/>
                </a:solidFill>
              </a:rPr>
              <a:t> Todo lo anterior</a:t>
            </a:r>
          </a:p>
          <a:p>
            <a:pPr>
              <a:spcBef>
                <a:spcPts val="2400"/>
              </a:spcBef>
            </a:pPr>
            <a:r>
              <a:rPr lang="es-ES" dirty="0">
                <a:solidFill>
                  <a:srgbClr val="7030A0"/>
                </a:solidFill>
              </a:rPr>
              <a:t>	      </a:t>
            </a:r>
            <a:r>
              <a:rPr lang="es-ES" i="1" u="sng" dirty="0" err="1">
                <a:solidFill>
                  <a:srgbClr val="7030A0"/>
                </a:solidFill>
              </a:rPr>
              <a:t>Halón</a:t>
            </a:r>
            <a:r>
              <a:rPr lang="es-ES" i="1" u="sng" dirty="0">
                <a:solidFill>
                  <a:srgbClr val="7030A0"/>
                </a:solidFill>
              </a:rPr>
              <a:t>:</a:t>
            </a:r>
            <a:r>
              <a:rPr lang="es-ES" dirty="0">
                <a:solidFill>
                  <a:srgbClr val="7030A0"/>
                </a:solidFill>
              </a:rPr>
              <a:t> Todo lo anterior </a:t>
            </a:r>
            <a:r>
              <a:rPr lang="es-ES" sz="2000" dirty="0">
                <a:solidFill>
                  <a:srgbClr val="7030A0"/>
                </a:solidFill>
              </a:rPr>
              <a:t>(no deja residuos)</a:t>
            </a:r>
          </a:p>
          <a:p>
            <a:pPr>
              <a:spcBef>
                <a:spcPts val="2400"/>
              </a:spcBef>
            </a:pPr>
            <a:r>
              <a:rPr lang="es-ES" dirty="0">
                <a:solidFill>
                  <a:srgbClr val="7030A0"/>
                </a:solidFill>
              </a:rPr>
              <a:t>	  </a:t>
            </a:r>
            <a:r>
              <a:rPr lang="es-ES" i="1" u="sng" dirty="0">
                <a:solidFill>
                  <a:srgbClr val="7030A0"/>
                </a:solidFill>
              </a:rPr>
              <a:t>Polvo D:</a:t>
            </a:r>
            <a:r>
              <a:rPr lang="es-ES" dirty="0">
                <a:solidFill>
                  <a:srgbClr val="7030A0"/>
                </a:solidFill>
              </a:rPr>
              <a:t> Metales</a:t>
            </a:r>
            <a:r>
              <a:rPr lang="es-ES" b="1" dirty="0">
                <a:latin typeface="Arial" charset="0"/>
              </a:rPr>
              <a:t>		</a:t>
            </a:r>
            <a:endParaRPr lang="es-ES" b="1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27088" y="2492375"/>
            <a:ext cx="503237" cy="504825"/>
          </a:xfrm>
          <a:prstGeom prst="triangle">
            <a:avLst>
              <a:gd name="adj" fmla="val 49991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39750" y="3859213"/>
            <a:ext cx="360363" cy="43338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971550" y="3860800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50825" y="4437063"/>
            <a:ext cx="576263" cy="503237"/>
          </a:xfrm>
          <a:prstGeom prst="triangle">
            <a:avLst>
              <a:gd name="adj" fmla="val 49991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00113" y="4508500"/>
            <a:ext cx="360362" cy="43338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331913" y="4508500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50825" y="5084763"/>
            <a:ext cx="576263" cy="503237"/>
          </a:xfrm>
          <a:prstGeom prst="triangle">
            <a:avLst>
              <a:gd name="adj" fmla="val 49991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900113" y="5157788"/>
            <a:ext cx="360362" cy="43338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331913" y="5157788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755650" y="5661025"/>
            <a:ext cx="647700" cy="6477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s-ES" sz="2000" b="1">
                <a:latin typeface="Arial" charset="0"/>
              </a:rPr>
              <a:t>D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900113" y="3213100"/>
            <a:ext cx="360362" cy="43338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s-ES" sz="3200" b="1">
                <a:solidFill>
                  <a:schemeClr val="bg1"/>
                </a:solidFill>
                <a:latin typeface="Arial" charset="0"/>
              </a:rPr>
              <a:t>B</a:t>
            </a:r>
            <a:endParaRPr lang="es-ES"/>
          </a:p>
        </p:txBody>
      </p:sp>
      <p:pic>
        <p:nvPicPr>
          <p:cNvPr id="2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75" y="4005263"/>
            <a:ext cx="13668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7545" y="2420888"/>
            <a:ext cx="6840760" cy="355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u="sng" dirty="0">
                <a:solidFill>
                  <a:srgbClr val="7030A0"/>
                </a:solidFill>
                <a:latin typeface="Arial" charset="0"/>
              </a:rPr>
              <a:t>Paso 1:</a:t>
            </a:r>
          </a:p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7030A0"/>
                </a:solidFill>
                <a:latin typeface="Arial" charset="0"/>
              </a:rPr>
              <a:t>Quitar </a:t>
            </a:r>
            <a:r>
              <a:rPr lang="es-ES" b="1" dirty="0">
                <a:solidFill>
                  <a:srgbClr val="7030A0"/>
                </a:solidFill>
                <a:latin typeface="Arial" charset="0"/>
              </a:rPr>
              <a:t>precinto y seguro.</a:t>
            </a:r>
          </a:p>
          <a:p>
            <a:pPr>
              <a:spcBef>
                <a:spcPct val="50000"/>
              </a:spcBef>
            </a:pPr>
            <a:endParaRPr lang="es-ES" b="1" u="sng" dirty="0" smtClean="0">
              <a:solidFill>
                <a:srgbClr val="7030A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b="1" u="sng" dirty="0" smtClean="0">
                <a:solidFill>
                  <a:srgbClr val="7030A0"/>
                </a:solidFill>
                <a:latin typeface="Arial" charset="0"/>
              </a:rPr>
              <a:t>Paso </a:t>
            </a:r>
            <a:r>
              <a:rPr lang="es-ES" b="1" u="sng" dirty="0">
                <a:solidFill>
                  <a:srgbClr val="7030A0"/>
                </a:solidFill>
                <a:latin typeface="Arial" charset="0"/>
              </a:rPr>
              <a:t>2:</a:t>
            </a:r>
          </a:p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7030A0"/>
                </a:solidFill>
                <a:latin typeface="Arial" charset="0"/>
              </a:rPr>
              <a:t>Ubicarse </a:t>
            </a:r>
            <a:r>
              <a:rPr lang="es-ES" b="1" dirty="0">
                <a:solidFill>
                  <a:srgbClr val="7030A0"/>
                </a:solidFill>
                <a:latin typeface="Arial" charset="0"/>
              </a:rPr>
              <a:t>a favor del viento y apuntar a la 	base del fuego.</a:t>
            </a:r>
          </a:p>
          <a:p>
            <a:pPr>
              <a:spcBef>
                <a:spcPct val="50000"/>
              </a:spcBef>
            </a:pPr>
            <a:endParaRPr lang="es-ES" b="1" u="sng" dirty="0" smtClean="0">
              <a:solidFill>
                <a:srgbClr val="7030A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ES" b="1" u="sng" dirty="0" smtClean="0">
                <a:solidFill>
                  <a:srgbClr val="7030A0"/>
                </a:solidFill>
                <a:latin typeface="Arial" charset="0"/>
              </a:rPr>
              <a:t>Paso </a:t>
            </a:r>
            <a:r>
              <a:rPr lang="es-ES" b="1" u="sng" dirty="0">
                <a:solidFill>
                  <a:srgbClr val="7030A0"/>
                </a:solidFill>
                <a:latin typeface="Arial" charset="0"/>
              </a:rPr>
              <a:t>3:</a:t>
            </a:r>
          </a:p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7030A0"/>
                </a:solidFill>
                <a:latin typeface="Arial" charset="0"/>
              </a:rPr>
              <a:t>Presionar </a:t>
            </a:r>
            <a:r>
              <a:rPr lang="es-ES" b="1" dirty="0">
                <a:solidFill>
                  <a:srgbClr val="7030A0"/>
                </a:solidFill>
                <a:latin typeface="Arial" charset="0"/>
              </a:rPr>
              <a:t>el gatillo y realizar movimientos </a:t>
            </a:r>
            <a:r>
              <a:rPr lang="es-ES" b="1" dirty="0" smtClean="0">
                <a:solidFill>
                  <a:srgbClr val="7030A0"/>
                </a:solidFill>
                <a:latin typeface="Arial" charset="0"/>
              </a:rPr>
              <a:t>en </a:t>
            </a:r>
            <a:r>
              <a:rPr lang="es-ES" b="1" dirty="0">
                <a:solidFill>
                  <a:srgbClr val="7030A0"/>
                </a:solidFill>
                <a:latin typeface="Arial" charset="0"/>
              </a:rPr>
              <a:t>zigzag con el chorro de polvo.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195736" y="1556792"/>
            <a:ext cx="511522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800" b="1" dirty="0">
                <a:solidFill>
                  <a:srgbClr val="7030A0"/>
                </a:solidFill>
              </a:rPr>
              <a:t>Uso de extintores</a:t>
            </a:r>
          </a:p>
        </p:txBody>
      </p:sp>
      <p:pic>
        <p:nvPicPr>
          <p:cNvPr id="5" name="Picture 19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0950" y="5081588"/>
            <a:ext cx="11430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5713" y="2057400"/>
            <a:ext cx="113188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3497263"/>
            <a:ext cx="11525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288" y="3068960"/>
            <a:ext cx="8280400" cy="317944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Llame al Interno</a:t>
            </a:r>
            <a:endParaRPr kumimoji="0" lang="es-E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Llame a los bomberos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Aléjese del fuego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los extintores (personal entrenado)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240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Aléjese del edificio (evacuación)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1628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3200" b="1" dirty="0">
                <a:solidFill>
                  <a:srgbClr val="7030A0"/>
                </a:solidFill>
              </a:rPr>
              <a:t>Extinción</a:t>
            </a:r>
            <a:r>
              <a:rPr lang="es-AR" sz="3200" b="1" dirty="0">
                <a:solidFill>
                  <a:schemeClr val="bg1"/>
                </a:solidFill>
              </a:rPr>
              <a:t> </a:t>
            </a:r>
            <a:r>
              <a:rPr lang="es-AR" sz="3200" b="1" dirty="0">
                <a:solidFill>
                  <a:srgbClr val="7030A0"/>
                </a:solidFill>
              </a:rPr>
              <a:t>de</a:t>
            </a:r>
            <a:r>
              <a:rPr lang="es-AR" sz="3200" b="1" dirty="0">
                <a:solidFill>
                  <a:schemeClr val="bg1"/>
                </a:solidFill>
              </a:rPr>
              <a:t> </a:t>
            </a:r>
            <a:r>
              <a:rPr lang="es-AR" sz="3200" b="1" dirty="0">
                <a:solidFill>
                  <a:srgbClr val="7030A0"/>
                </a:solidFill>
              </a:rPr>
              <a:t>incendio</a:t>
            </a:r>
            <a:endParaRPr lang="es-ES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39552" y="2276872"/>
            <a:ext cx="7993063" cy="576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000" b="1">
                <a:solidFill>
                  <a:srgbClr val="7030A0"/>
                </a:solidFill>
              </a:rPr>
              <a:t>INCENDIO = FUEGO FUERA DE CONTROL</a:t>
            </a: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6588224" y="2996952"/>
            <a:ext cx="1081087" cy="792162"/>
          </a:xfrm>
          <a:prstGeom prst="ellipse">
            <a:avLst/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400" b="1">
                <a:solidFill>
                  <a:srgbClr val="B50703"/>
                </a:solidFill>
              </a:rPr>
              <a:t>419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528" y="1556792"/>
            <a:ext cx="84248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 dirty="0">
                <a:solidFill>
                  <a:srgbClr val="7030A0"/>
                </a:solidFill>
              </a:rPr>
              <a:t>CONCLUSIONES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27584" y="3140968"/>
            <a:ext cx="74961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70000"/>
            </a:pPr>
            <a:r>
              <a:rPr lang="es-ES" sz="2000" dirty="0" smtClean="0">
                <a:solidFill>
                  <a:srgbClr val="7030A0"/>
                </a:solidFill>
              </a:rPr>
              <a:t>Orden </a:t>
            </a:r>
            <a:r>
              <a:rPr lang="es-ES" sz="2000" dirty="0">
                <a:solidFill>
                  <a:srgbClr val="7030A0"/>
                </a:solidFill>
              </a:rPr>
              <a:t>y limpieza</a:t>
            </a:r>
            <a:br>
              <a:rPr lang="es-ES" sz="2000" dirty="0">
                <a:solidFill>
                  <a:srgbClr val="7030A0"/>
                </a:solidFill>
              </a:rPr>
            </a:br>
            <a:r>
              <a:rPr lang="es-ES" sz="2000" dirty="0" smtClean="0">
                <a:solidFill>
                  <a:srgbClr val="7030A0"/>
                </a:solidFill>
              </a:rPr>
              <a:t>Instalaciones </a:t>
            </a:r>
            <a:r>
              <a:rPr lang="es-ES" sz="2000" dirty="0">
                <a:solidFill>
                  <a:srgbClr val="7030A0"/>
                </a:solidFill>
              </a:rPr>
              <a:t>eléctricas en buen estado</a:t>
            </a:r>
            <a:br>
              <a:rPr lang="es-ES" sz="2000" dirty="0">
                <a:solidFill>
                  <a:srgbClr val="7030A0"/>
                </a:solidFill>
              </a:rPr>
            </a:br>
            <a:r>
              <a:rPr lang="es-ES" sz="2000" dirty="0" smtClean="0">
                <a:solidFill>
                  <a:srgbClr val="7030A0"/>
                </a:solidFill>
              </a:rPr>
              <a:t>Instalaciones </a:t>
            </a:r>
            <a:r>
              <a:rPr lang="es-ES" sz="2000" dirty="0">
                <a:solidFill>
                  <a:srgbClr val="7030A0"/>
                </a:solidFill>
              </a:rPr>
              <a:t>de gas seguras</a:t>
            </a:r>
            <a:br>
              <a:rPr lang="es-ES" sz="2000" dirty="0">
                <a:solidFill>
                  <a:srgbClr val="7030A0"/>
                </a:solidFill>
              </a:rPr>
            </a:br>
            <a:r>
              <a:rPr lang="es-ES" sz="2000" dirty="0" smtClean="0">
                <a:solidFill>
                  <a:srgbClr val="7030A0"/>
                </a:solidFill>
              </a:rPr>
              <a:t>Almacenamiento </a:t>
            </a:r>
            <a:r>
              <a:rPr lang="es-ES" sz="2000" dirty="0">
                <a:solidFill>
                  <a:srgbClr val="7030A0"/>
                </a:solidFill>
              </a:rPr>
              <a:t>de materiales inflamables</a:t>
            </a:r>
            <a:br>
              <a:rPr lang="es-ES" sz="2000" dirty="0">
                <a:solidFill>
                  <a:srgbClr val="7030A0"/>
                </a:solidFill>
              </a:rPr>
            </a:br>
            <a:r>
              <a:rPr lang="es-ES" sz="2000" dirty="0" smtClean="0">
                <a:solidFill>
                  <a:srgbClr val="7030A0"/>
                </a:solidFill>
              </a:rPr>
              <a:t>Protección </a:t>
            </a:r>
            <a:r>
              <a:rPr lang="es-ES" sz="2000" dirty="0">
                <a:solidFill>
                  <a:srgbClr val="7030A0"/>
                </a:solidFill>
              </a:rPr>
              <a:t>de locales peligrosos</a:t>
            </a:r>
            <a:br>
              <a:rPr lang="es-ES" sz="2000" dirty="0">
                <a:solidFill>
                  <a:srgbClr val="7030A0"/>
                </a:solidFill>
              </a:rPr>
            </a:br>
            <a:r>
              <a:rPr lang="es-ES" sz="2000" dirty="0" smtClean="0">
                <a:solidFill>
                  <a:srgbClr val="7030A0"/>
                </a:solidFill>
              </a:rPr>
              <a:t>No </a:t>
            </a:r>
            <a:r>
              <a:rPr lang="es-ES" sz="2000" dirty="0">
                <a:solidFill>
                  <a:srgbClr val="7030A0"/>
                </a:solidFill>
              </a:rPr>
              <a:t>fumar en áreas restringidas</a:t>
            </a:r>
            <a:br>
              <a:rPr lang="es-ES" sz="2000" dirty="0">
                <a:solidFill>
                  <a:srgbClr val="7030A0"/>
                </a:solidFill>
              </a:rPr>
            </a:br>
            <a:r>
              <a:rPr lang="es-ES" sz="2000" dirty="0" smtClean="0">
                <a:solidFill>
                  <a:srgbClr val="7030A0"/>
                </a:solidFill>
              </a:rPr>
              <a:t>Procedimientos </a:t>
            </a:r>
            <a:r>
              <a:rPr lang="es-ES" sz="2000" dirty="0">
                <a:solidFill>
                  <a:srgbClr val="7030A0"/>
                </a:solidFill>
              </a:rPr>
              <a:t>y actos seguros</a:t>
            </a:r>
            <a:endParaRPr lang="es-ES" sz="2400" dirty="0">
              <a:solidFill>
                <a:srgbClr val="7030A0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27584" y="2492896"/>
            <a:ext cx="770535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b="1" u="sng" dirty="0">
                <a:solidFill>
                  <a:srgbClr val="7030A0"/>
                </a:solidFill>
              </a:rPr>
              <a:t>Cumplir con las normas de seguridad</a:t>
            </a:r>
            <a:endParaRPr lang="es-ES" sz="2400" b="1" u="sng" dirty="0">
              <a:solidFill>
                <a:srgbClr val="7030A0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23938" y="5826125"/>
            <a:ext cx="930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043608" y="5517232"/>
            <a:ext cx="7344816" cy="641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 </a:t>
            </a:r>
            <a:r>
              <a:rPr lang="es-ES" sz="3600" b="1" u="sng" dirty="0">
                <a:solidFill>
                  <a:srgbClr val="7030A0"/>
                </a:solidFill>
              </a:rPr>
              <a:t>Concientizar a sus compañeros</a:t>
            </a:r>
          </a:p>
        </p:txBody>
      </p:sp>
      <p:pic>
        <p:nvPicPr>
          <p:cNvPr id="8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3" name="2 Título"/>
          <p:cNvSpPr txBox="1">
            <a:spLocks/>
          </p:cNvSpPr>
          <p:nvPr/>
        </p:nvSpPr>
        <p:spPr>
          <a:xfrm>
            <a:off x="971600" y="1556792"/>
            <a:ext cx="693345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DUDAS Y CONSULTAS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472514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AR" sz="2800" b="1" dirty="0" smtClean="0">
                <a:solidFill>
                  <a:srgbClr val="7030A0"/>
                </a:solidFill>
                <a:latin typeface="Arial Unicode MS" pitchFamily="34" charset="-128"/>
              </a:rPr>
              <a:t>Correo-e:  higieneyseguridad@fvet.uba.ar</a:t>
            </a:r>
          </a:p>
          <a:p>
            <a:pPr algn="ctr"/>
            <a:r>
              <a:rPr lang="es-ES" altLang="es-AR" sz="2800" b="1" dirty="0" smtClean="0">
                <a:solidFill>
                  <a:srgbClr val="7030A0"/>
                </a:solidFill>
                <a:latin typeface="Arial Unicode MS" pitchFamily="34" charset="-128"/>
              </a:rPr>
              <a:t>Tel. (011) 4524-8433 interno 433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15616" y="2551837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AR" sz="2400" dirty="0" smtClean="0">
                <a:solidFill>
                  <a:srgbClr val="7030A0"/>
                </a:solidFill>
              </a:rPr>
              <a:t>Servicio de Higiene y Seguridad</a:t>
            </a:r>
          </a:p>
          <a:p>
            <a:pPr algn="ctr"/>
            <a:r>
              <a:rPr lang="es-ES" altLang="es-AR" sz="2400" dirty="0" smtClean="0">
                <a:solidFill>
                  <a:srgbClr val="7030A0"/>
                </a:solidFill>
              </a:rPr>
              <a:t>FACULTAD DE CIENCIAS VETERINARIAS - UBA</a:t>
            </a:r>
          </a:p>
          <a:p>
            <a:pPr algn="ctr"/>
            <a:r>
              <a:rPr lang="es-ES" altLang="es-AR" sz="2400" dirty="0" smtClean="0">
                <a:solidFill>
                  <a:srgbClr val="7030A0"/>
                </a:solidFill>
              </a:rPr>
              <a:t>M.V. </a:t>
            </a:r>
            <a:r>
              <a:rPr lang="es-ES" altLang="es-AR" sz="2400" dirty="0" err="1" smtClean="0">
                <a:solidFill>
                  <a:srgbClr val="7030A0"/>
                </a:solidFill>
              </a:rPr>
              <a:t>Esp</a:t>
            </a:r>
            <a:r>
              <a:rPr lang="es-ES" altLang="es-AR" sz="2400" dirty="0" smtClean="0">
                <a:solidFill>
                  <a:srgbClr val="7030A0"/>
                </a:solidFill>
              </a:rPr>
              <a:t>. Roberto </a:t>
            </a:r>
            <a:r>
              <a:rPr lang="es-ES" altLang="es-AR" sz="2400" dirty="0" err="1" smtClean="0">
                <a:solidFill>
                  <a:srgbClr val="7030A0"/>
                </a:solidFill>
              </a:rPr>
              <a:t>Viguera</a:t>
            </a:r>
            <a:r>
              <a:rPr lang="es-ES" altLang="es-AR" sz="2400" dirty="0" smtClean="0">
                <a:solidFill>
                  <a:srgbClr val="7030A0"/>
                </a:solidFill>
              </a:rPr>
              <a:t>   </a:t>
            </a:r>
          </a:p>
          <a:p>
            <a:pPr algn="ctr"/>
            <a:r>
              <a:rPr lang="es-ES" altLang="es-AR" sz="2400" dirty="0" smtClean="0">
                <a:solidFill>
                  <a:srgbClr val="7030A0"/>
                </a:solidFill>
              </a:rPr>
              <a:t>Ing. </a:t>
            </a:r>
            <a:r>
              <a:rPr lang="es-ES" altLang="es-AR" sz="2400" dirty="0" err="1" smtClean="0">
                <a:solidFill>
                  <a:srgbClr val="7030A0"/>
                </a:solidFill>
              </a:rPr>
              <a:t>Esp</a:t>
            </a:r>
            <a:r>
              <a:rPr lang="es-ES" altLang="es-AR" sz="2400" dirty="0" smtClean="0">
                <a:solidFill>
                  <a:srgbClr val="7030A0"/>
                </a:solidFill>
              </a:rPr>
              <a:t>. Marcelo </a:t>
            </a:r>
            <a:r>
              <a:rPr lang="es-ES" altLang="es-AR" sz="2400" dirty="0" err="1" smtClean="0">
                <a:solidFill>
                  <a:srgbClr val="7030A0"/>
                </a:solidFill>
              </a:rPr>
              <a:t>Plecel</a:t>
            </a:r>
            <a:endParaRPr lang="es-ES" altLang="es-AR" sz="2400" dirty="0" smtClean="0">
              <a:solidFill>
                <a:srgbClr val="7030A0"/>
              </a:solidFill>
            </a:endParaRPr>
          </a:p>
          <a:p>
            <a:pPr algn="ctr"/>
            <a:r>
              <a:rPr lang="es-ES" altLang="es-AR" sz="2400" dirty="0" smtClean="0">
                <a:solidFill>
                  <a:srgbClr val="7030A0"/>
                </a:solidFill>
              </a:rPr>
              <a:t>Ing. </a:t>
            </a:r>
            <a:r>
              <a:rPr lang="es-ES" altLang="es-AR" sz="2400" dirty="0" err="1" smtClean="0">
                <a:solidFill>
                  <a:srgbClr val="7030A0"/>
                </a:solidFill>
              </a:rPr>
              <a:t>Esp</a:t>
            </a:r>
            <a:r>
              <a:rPr lang="es-ES" altLang="es-AR" sz="2400" dirty="0" smtClean="0">
                <a:solidFill>
                  <a:srgbClr val="7030A0"/>
                </a:solidFill>
              </a:rPr>
              <a:t>. Alberto Blasco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76672"/>
            <a:ext cx="6766001" cy="926515"/>
          </a:xfrm>
          <a:prstGeom prst="rect">
            <a:avLst/>
          </a:prstGeom>
        </p:spPr>
      </p:pic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7030A0"/>
                </a:solidFill>
                <a:effectLst/>
              </a:rPr>
              <a:t>DEFINICIONES</a:t>
            </a:r>
            <a:endParaRPr lang="es-ES" sz="2800" dirty="0">
              <a:solidFill>
                <a:srgbClr val="7030A0"/>
              </a:solidFill>
              <a:effectLst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827584" y="2564904"/>
            <a:ext cx="7632848" cy="309634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FUEGO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lang="es-ES" sz="2600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Es una reacción química, acompañada de altas temperaturas.</a:t>
            </a:r>
          </a:p>
          <a:p>
            <a:pPr algn="ctr" defTabSz="757238" eaLnBrk="0" hangingPunct="0"/>
            <a:endParaRPr lang="es-ES" sz="2800" b="1" dirty="0" smtClean="0">
              <a:solidFill>
                <a:srgbClr val="7030A0"/>
              </a:solidFill>
            </a:endParaRPr>
          </a:p>
          <a:p>
            <a:pPr algn="ctr" defTabSz="757238" eaLnBrk="0" hangingPunct="0"/>
            <a:r>
              <a:rPr lang="es-ES" sz="2800" b="1" dirty="0" smtClean="0">
                <a:solidFill>
                  <a:srgbClr val="7030A0"/>
                </a:solidFill>
              </a:rPr>
              <a:t>Combustible + Oxígeno</a:t>
            </a:r>
          </a:p>
          <a:p>
            <a:pPr algn="ctr" defTabSz="757238" eaLnBrk="0" hangingPunct="0"/>
            <a:endParaRPr lang="es-ES" sz="2800" b="1" dirty="0" smtClean="0">
              <a:solidFill>
                <a:srgbClr val="7030A0"/>
              </a:solidFill>
            </a:endParaRPr>
          </a:p>
          <a:p>
            <a:pPr algn="ctr" defTabSz="757238" eaLnBrk="0" hangingPunct="0"/>
            <a:r>
              <a:rPr lang="es-ES" sz="2800" b="1" dirty="0" smtClean="0">
                <a:solidFill>
                  <a:srgbClr val="7030A0"/>
                </a:solidFill>
              </a:rPr>
              <a:t>Óxidos (carbono, metales) + Calor (+ cenizas)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s-ES" sz="260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23762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altLang="es-AR" sz="4400" dirty="0" smtClean="0">
                <a:solidFill>
                  <a:srgbClr val="7030A0"/>
                </a:solidFill>
              </a:rPr>
              <a:t>DAÑOS A: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4400" dirty="0" smtClean="0">
                <a:solidFill>
                  <a:srgbClr val="7030A0"/>
                </a:solidFill>
              </a:rPr>
              <a:t>PERSONAS Y BIENES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4400" dirty="0" smtClean="0">
                <a:solidFill>
                  <a:srgbClr val="7030A0"/>
                </a:solidFill>
              </a:rPr>
              <a:t>MUERTE</a:t>
            </a:r>
            <a:endParaRPr lang="es-ES" sz="4400" dirty="0">
              <a:solidFill>
                <a:srgbClr val="7030A0"/>
              </a:solidFill>
            </a:endParaRPr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7030A0"/>
                </a:solidFill>
                <a:effectLst/>
              </a:rPr>
              <a:t>EFECTOS DEL INCENDIO</a:t>
            </a:r>
            <a:endParaRPr lang="es-ES" sz="3200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4 Imagen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6766001" cy="9265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</p:spPr>
      </p:pic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7030A0"/>
                </a:solidFill>
              </a:rPr>
              <a:t>APARICIÓN DE FUEGO</a:t>
            </a:r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5616" y="2636912"/>
            <a:ext cx="7488832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" sz="2400" b="1" dirty="0">
                <a:solidFill>
                  <a:srgbClr val="7030A0"/>
                </a:solidFill>
              </a:rPr>
              <a:t>    </a:t>
            </a:r>
            <a:r>
              <a:rPr lang="es-ES" sz="2400" u="sng" dirty="0">
                <a:solidFill>
                  <a:srgbClr val="7030A0"/>
                </a:solidFill>
              </a:rPr>
              <a:t>Es necesario un iniciador:</a:t>
            </a:r>
          </a:p>
          <a:p>
            <a:pPr marL="742950" lvl="1" indent="-285750">
              <a:spcBef>
                <a:spcPct val="40000"/>
              </a:spcBef>
              <a:buFontTx/>
              <a:buChar char="•"/>
            </a:pPr>
            <a:r>
              <a:rPr lang="es-ES" sz="2400" dirty="0">
                <a:solidFill>
                  <a:srgbClr val="7030A0"/>
                </a:solidFill>
              </a:rPr>
              <a:t>Chispa</a:t>
            </a:r>
          </a:p>
          <a:p>
            <a:pPr marL="742950" lvl="1" indent="-285750">
              <a:spcBef>
                <a:spcPct val="40000"/>
              </a:spcBef>
              <a:buFontTx/>
              <a:buChar char="•"/>
            </a:pPr>
            <a:r>
              <a:rPr lang="es-ES" sz="2400" dirty="0">
                <a:solidFill>
                  <a:srgbClr val="7030A0"/>
                </a:solidFill>
              </a:rPr>
              <a:t>Calor excesivo por: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sz="2400" dirty="0">
                <a:solidFill>
                  <a:srgbClr val="7030A0"/>
                </a:solidFill>
              </a:rPr>
              <a:t>Corriente eléctrica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sz="2400" dirty="0">
                <a:solidFill>
                  <a:srgbClr val="7030A0"/>
                </a:solidFill>
              </a:rPr>
              <a:t>Rozamiento de 2 materiales sólidos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sz="2400" dirty="0">
                <a:solidFill>
                  <a:srgbClr val="7030A0"/>
                </a:solidFill>
              </a:rPr>
              <a:t>Incidencia de rayos solares concentrados 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" sz="2400" dirty="0">
                <a:solidFill>
                  <a:srgbClr val="7030A0"/>
                </a:solidFill>
              </a:rPr>
              <a:t>Reacción química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6766001" cy="926515"/>
          </a:xfrm>
          <a:prstGeom prst="rect">
            <a:avLst/>
          </a:prstGeom>
        </p:spPr>
      </p:pic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0" y="1268760"/>
            <a:ext cx="9144000" cy="4940746"/>
          </a:xfrm>
          <a:prstGeom prst="rect">
            <a:avLst/>
          </a:prstGeom>
          <a:solidFill>
            <a:schemeClr val="bg1"/>
          </a:solidFill>
          <a:ln w="539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1520" y="1268760"/>
            <a:ext cx="8497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3200" b="1" dirty="0">
                <a:solidFill>
                  <a:srgbClr val="7030A0"/>
                </a:solidFill>
              </a:rPr>
              <a:t>Efectos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b="1" dirty="0">
                <a:solidFill>
                  <a:srgbClr val="7030A0"/>
                </a:solidFill>
              </a:rPr>
              <a:t>del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r>
              <a:rPr lang="es-ES" sz="3200" b="1" dirty="0">
                <a:solidFill>
                  <a:srgbClr val="7030A0"/>
                </a:solidFill>
              </a:rPr>
              <a:t>Fuego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4925" y="3257550"/>
            <a:ext cx="2286000" cy="1524000"/>
            <a:chOff x="48" y="1933"/>
            <a:chExt cx="1440" cy="960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8" y="1933"/>
              <a:ext cx="144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2000">
                  <a:latin typeface="Arial Black" pitchFamily="34" charset="0"/>
                </a:rPr>
                <a:t>INCENDIO</a:t>
              </a:r>
            </a:p>
            <a:p>
              <a:pPr algn="ctr"/>
              <a:r>
                <a:rPr lang="es-ES_tradnl" sz="2000">
                  <a:latin typeface="Arial Black" pitchFamily="34" charset="0"/>
                </a:rPr>
                <a:t>COMBUSTION</a:t>
              </a:r>
            </a:p>
          </p:txBody>
        </p: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91" y="2269"/>
              <a:ext cx="1397" cy="624"/>
              <a:chOff x="22" y="2064"/>
              <a:chExt cx="1397" cy="624"/>
            </a:xfrm>
          </p:grpSpPr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22" y="2064"/>
                <a:ext cx="1397" cy="624"/>
              </a:xfrm>
              <a:custGeom>
                <a:avLst/>
                <a:gdLst>
                  <a:gd name="T0" fmla="*/ 124 w 1397"/>
                  <a:gd name="T1" fmla="*/ 469 h 624"/>
                  <a:gd name="T2" fmla="*/ 79 w 1397"/>
                  <a:gd name="T3" fmla="*/ 360 h 624"/>
                  <a:gd name="T4" fmla="*/ 51 w 1397"/>
                  <a:gd name="T5" fmla="*/ 291 h 624"/>
                  <a:gd name="T6" fmla="*/ 0 w 1397"/>
                  <a:gd name="T7" fmla="*/ 210 h 624"/>
                  <a:gd name="T8" fmla="*/ 55 w 1397"/>
                  <a:gd name="T9" fmla="*/ 100 h 624"/>
                  <a:gd name="T10" fmla="*/ 80 w 1397"/>
                  <a:gd name="T11" fmla="*/ 203 h 624"/>
                  <a:gd name="T12" fmla="*/ 167 w 1397"/>
                  <a:gd name="T13" fmla="*/ 179 h 624"/>
                  <a:gd name="T14" fmla="*/ 256 w 1397"/>
                  <a:gd name="T15" fmla="*/ 104 h 624"/>
                  <a:gd name="T16" fmla="*/ 242 w 1397"/>
                  <a:gd name="T17" fmla="*/ 162 h 624"/>
                  <a:gd name="T18" fmla="*/ 269 w 1397"/>
                  <a:gd name="T19" fmla="*/ 226 h 624"/>
                  <a:gd name="T20" fmla="*/ 377 w 1397"/>
                  <a:gd name="T21" fmla="*/ 279 h 624"/>
                  <a:gd name="T22" fmla="*/ 424 w 1397"/>
                  <a:gd name="T23" fmla="*/ 282 h 624"/>
                  <a:gd name="T24" fmla="*/ 463 w 1397"/>
                  <a:gd name="T25" fmla="*/ 240 h 624"/>
                  <a:gd name="T26" fmla="*/ 435 w 1397"/>
                  <a:gd name="T27" fmla="*/ 171 h 624"/>
                  <a:gd name="T28" fmla="*/ 544 w 1397"/>
                  <a:gd name="T29" fmla="*/ 43 h 624"/>
                  <a:gd name="T30" fmla="*/ 602 w 1397"/>
                  <a:gd name="T31" fmla="*/ 22 h 624"/>
                  <a:gd name="T32" fmla="*/ 557 w 1397"/>
                  <a:gd name="T33" fmla="*/ 70 h 624"/>
                  <a:gd name="T34" fmla="*/ 575 w 1397"/>
                  <a:gd name="T35" fmla="*/ 135 h 624"/>
                  <a:gd name="T36" fmla="*/ 621 w 1397"/>
                  <a:gd name="T37" fmla="*/ 221 h 624"/>
                  <a:gd name="T38" fmla="*/ 583 w 1397"/>
                  <a:gd name="T39" fmla="*/ 315 h 624"/>
                  <a:gd name="T40" fmla="*/ 645 w 1397"/>
                  <a:gd name="T41" fmla="*/ 373 h 624"/>
                  <a:gd name="T42" fmla="*/ 652 w 1397"/>
                  <a:gd name="T43" fmla="*/ 333 h 624"/>
                  <a:gd name="T44" fmla="*/ 720 w 1397"/>
                  <a:gd name="T45" fmla="*/ 280 h 624"/>
                  <a:gd name="T46" fmla="*/ 734 w 1397"/>
                  <a:gd name="T47" fmla="*/ 189 h 624"/>
                  <a:gd name="T48" fmla="*/ 803 w 1397"/>
                  <a:gd name="T49" fmla="*/ 232 h 624"/>
                  <a:gd name="T50" fmla="*/ 846 w 1397"/>
                  <a:gd name="T51" fmla="*/ 304 h 624"/>
                  <a:gd name="T52" fmla="*/ 937 w 1397"/>
                  <a:gd name="T53" fmla="*/ 207 h 624"/>
                  <a:gd name="T54" fmla="*/ 982 w 1397"/>
                  <a:gd name="T55" fmla="*/ 175 h 624"/>
                  <a:gd name="T56" fmla="*/ 994 w 1397"/>
                  <a:gd name="T57" fmla="*/ 350 h 624"/>
                  <a:gd name="T58" fmla="*/ 1059 w 1397"/>
                  <a:gd name="T59" fmla="*/ 269 h 624"/>
                  <a:gd name="T60" fmla="*/ 1114 w 1397"/>
                  <a:gd name="T61" fmla="*/ 209 h 624"/>
                  <a:gd name="T62" fmla="*/ 1095 w 1397"/>
                  <a:gd name="T63" fmla="*/ 106 h 624"/>
                  <a:gd name="T64" fmla="*/ 1165 w 1397"/>
                  <a:gd name="T65" fmla="*/ 150 h 624"/>
                  <a:gd name="T66" fmla="*/ 1145 w 1397"/>
                  <a:gd name="T67" fmla="*/ 294 h 624"/>
                  <a:gd name="T68" fmla="*/ 1228 w 1397"/>
                  <a:gd name="T69" fmla="*/ 178 h 624"/>
                  <a:gd name="T70" fmla="*/ 1242 w 1397"/>
                  <a:gd name="T71" fmla="*/ 144 h 624"/>
                  <a:gd name="T72" fmla="*/ 1263 w 1397"/>
                  <a:gd name="T73" fmla="*/ 187 h 624"/>
                  <a:gd name="T74" fmla="*/ 1358 w 1397"/>
                  <a:gd name="T75" fmla="*/ 71 h 624"/>
                  <a:gd name="T76" fmla="*/ 1395 w 1397"/>
                  <a:gd name="T77" fmla="*/ 35 h 624"/>
                  <a:gd name="T78" fmla="*/ 1364 w 1397"/>
                  <a:gd name="T79" fmla="*/ 128 h 624"/>
                  <a:gd name="T80" fmla="*/ 1336 w 1397"/>
                  <a:gd name="T81" fmla="*/ 315 h 624"/>
                  <a:gd name="T82" fmla="*/ 1214 w 1397"/>
                  <a:gd name="T83" fmla="*/ 439 h 624"/>
                  <a:gd name="T84" fmla="*/ 1114 w 1397"/>
                  <a:gd name="T85" fmla="*/ 564 h 624"/>
                  <a:gd name="T86" fmla="*/ 959 w 1397"/>
                  <a:gd name="T87" fmla="*/ 579 h 624"/>
                  <a:gd name="T88" fmla="*/ 866 w 1397"/>
                  <a:gd name="T89" fmla="*/ 609 h 624"/>
                  <a:gd name="T90" fmla="*/ 784 w 1397"/>
                  <a:gd name="T91" fmla="*/ 590 h 624"/>
                  <a:gd name="T92" fmla="*/ 734 w 1397"/>
                  <a:gd name="T93" fmla="*/ 566 h 624"/>
                  <a:gd name="T94" fmla="*/ 646 w 1397"/>
                  <a:gd name="T95" fmla="*/ 616 h 624"/>
                  <a:gd name="T96" fmla="*/ 534 w 1397"/>
                  <a:gd name="T97" fmla="*/ 613 h 624"/>
                  <a:gd name="T98" fmla="*/ 433 w 1397"/>
                  <a:gd name="T99" fmla="*/ 540 h 624"/>
                  <a:gd name="T100" fmla="*/ 358 w 1397"/>
                  <a:gd name="T101" fmla="*/ 555 h 624"/>
                  <a:gd name="T102" fmla="*/ 277 w 1397"/>
                  <a:gd name="T103" fmla="*/ 550 h 624"/>
                  <a:gd name="T104" fmla="*/ 212 w 1397"/>
                  <a:gd name="T105" fmla="*/ 490 h 6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97"/>
                  <a:gd name="T160" fmla="*/ 0 h 624"/>
                  <a:gd name="T161" fmla="*/ 1397 w 1397"/>
                  <a:gd name="T162" fmla="*/ 624 h 62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97" h="624">
                    <a:moveTo>
                      <a:pt x="212" y="490"/>
                    </a:moveTo>
                    <a:lnTo>
                      <a:pt x="191" y="490"/>
                    </a:lnTo>
                    <a:lnTo>
                      <a:pt x="168" y="488"/>
                    </a:lnTo>
                    <a:lnTo>
                      <a:pt x="145" y="481"/>
                    </a:lnTo>
                    <a:lnTo>
                      <a:pt x="124" y="469"/>
                    </a:lnTo>
                    <a:lnTo>
                      <a:pt x="105" y="454"/>
                    </a:lnTo>
                    <a:lnTo>
                      <a:pt x="88" y="435"/>
                    </a:lnTo>
                    <a:lnTo>
                      <a:pt x="80" y="412"/>
                    </a:lnTo>
                    <a:lnTo>
                      <a:pt x="78" y="385"/>
                    </a:lnTo>
                    <a:lnTo>
                      <a:pt x="79" y="360"/>
                    </a:lnTo>
                    <a:lnTo>
                      <a:pt x="78" y="340"/>
                    </a:lnTo>
                    <a:lnTo>
                      <a:pt x="74" y="325"/>
                    </a:lnTo>
                    <a:lnTo>
                      <a:pt x="68" y="311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39" y="280"/>
                    </a:lnTo>
                    <a:lnTo>
                      <a:pt x="25" y="268"/>
                    </a:lnTo>
                    <a:lnTo>
                      <a:pt x="12" y="252"/>
                    </a:lnTo>
                    <a:lnTo>
                      <a:pt x="4" y="233"/>
                    </a:lnTo>
                    <a:lnTo>
                      <a:pt x="0" y="210"/>
                    </a:lnTo>
                    <a:lnTo>
                      <a:pt x="1" y="186"/>
                    </a:lnTo>
                    <a:lnTo>
                      <a:pt x="6" y="162"/>
                    </a:lnTo>
                    <a:lnTo>
                      <a:pt x="17" y="139"/>
                    </a:lnTo>
                    <a:lnTo>
                      <a:pt x="33" y="117"/>
                    </a:lnTo>
                    <a:lnTo>
                      <a:pt x="55" y="100"/>
                    </a:lnTo>
                    <a:lnTo>
                      <a:pt x="51" y="120"/>
                    </a:lnTo>
                    <a:lnTo>
                      <a:pt x="51" y="143"/>
                    </a:lnTo>
                    <a:lnTo>
                      <a:pt x="56" y="164"/>
                    </a:lnTo>
                    <a:lnTo>
                      <a:pt x="66" y="186"/>
                    </a:lnTo>
                    <a:lnTo>
                      <a:pt x="80" y="203"/>
                    </a:lnTo>
                    <a:lnTo>
                      <a:pt x="101" y="217"/>
                    </a:lnTo>
                    <a:lnTo>
                      <a:pt x="128" y="226"/>
                    </a:lnTo>
                    <a:lnTo>
                      <a:pt x="160" y="228"/>
                    </a:lnTo>
                    <a:lnTo>
                      <a:pt x="161" y="202"/>
                    </a:lnTo>
                    <a:lnTo>
                      <a:pt x="167" y="179"/>
                    </a:lnTo>
                    <a:lnTo>
                      <a:pt x="176" y="158"/>
                    </a:lnTo>
                    <a:lnTo>
                      <a:pt x="190" y="139"/>
                    </a:lnTo>
                    <a:lnTo>
                      <a:pt x="207" y="124"/>
                    </a:lnTo>
                    <a:lnTo>
                      <a:pt x="229" y="112"/>
                    </a:lnTo>
                    <a:lnTo>
                      <a:pt x="256" y="104"/>
                    </a:lnTo>
                    <a:lnTo>
                      <a:pt x="288" y="100"/>
                    </a:lnTo>
                    <a:lnTo>
                      <a:pt x="268" y="115"/>
                    </a:lnTo>
                    <a:lnTo>
                      <a:pt x="253" y="131"/>
                    </a:lnTo>
                    <a:lnTo>
                      <a:pt x="246" y="147"/>
                    </a:lnTo>
                    <a:lnTo>
                      <a:pt x="242" y="162"/>
                    </a:lnTo>
                    <a:lnTo>
                      <a:pt x="243" y="176"/>
                    </a:lnTo>
                    <a:lnTo>
                      <a:pt x="246" y="191"/>
                    </a:lnTo>
                    <a:lnTo>
                      <a:pt x="252" y="205"/>
                    </a:lnTo>
                    <a:lnTo>
                      <a:pt x="258" y="216"/>
                    </a:lnTo>
                    <a:lnTo>
                      <a:pt x="269" y="226"/>
                    </a:lnTo>
                    <a:lnTo>
                      <a:pt x="287" y="234"/>
                    </a:lnTo>
                    <a:lnTo>
                      <a:pt x="309" y="244"/>
                    </a:lnTo>
                    <a:lnTo>
                      <a:pt x="334" y="253"/>
                    </a:lnTo>
                    <a:lnTo>
                      <a:pt x="357" y="264"/>
                    </a:lnTo>
                    <a:lnTo>
                      <a:pt x="377" y="279"/>
                    </a:lnTo>
                    <a:lnTo>
                      <a:pt x="393" y="298"/>
                    </a:lnTo>
                    <a:lnTo>
                      <a:pt x="400" y="321"/>
                    </a:lnTo>
                    <a:lnTo>
                      <a:pt x="408" y="303"/>
                    </a:lnTo>
                    <a:lnTo>
                      <a:pt x="416" y="291"/>
                    </a:lnTo>
                    <a:lnTo>
                      <a:pt x="424" y="282"/>
                    </a:lnTo>
                    <a:lnTo>
                      <a:pt x="432" y="273"/>
                    </a:lnTo>
                    <a:lnTo>
                      <a:pt x="439" y="267"/>
                    </a:lnTo>
                    <a:lnTo>
                      <a:pt x="447" y="260"/>
                    </a:lnTo>
                    <a:lnTo>
                      <a:pt x="455" y="251"/>
                    </a:lnTo>
                    <a:lnTo>
                      <a:pt x="463" y="240"/>
                    </a:lnTo>
                    <a:lnTo>
                      <a:pt x="467" y="228"/>
                    </a:lnTo>
                    <a:lnTo>
                      <a:pt x="462" y="216"/>
                    </a:lnTo>
                    <a:lnTo>
                      <a:pt x="451" y="203"/>
                    </a:lnTo>
                    <a:lnTo>
                      <a:pt x="441" y="189"/>
                    </a:lnTo>
                    <a:lnTo>
                      <a:pt x="435" y="171"/>
                    </a:lnTo>
                    <a:lnTo>
                      <a:pt x="437" y="151"/>
                    </a:lnTo>
                    <a:lnTo>
                      <a:pt x="451" y="125"/>
                    </a:lnTo>
                    <a:lnTo>
                      <a:pt x="481" y="93"/>
                    </a:lnTo>
                    <a:lnTo>
                      <a:pt x="516" y="63"/>
                    </a:lnTo>
                    <a:lnTo>
                      <a:pt x="544" y="43"/>
                    </a:lnTo>
                    <a:lnTo>
                      <a:pt x="565" y="30"/>
                    </a:lnTo>
                    <a:lnTo>
                      <a:pt x="582" y="23"/>
                    </a:lnTo>
                    <a:lnTo>
                      <a:pt x="592" y="20"/>
                    </a:lnTo>
                    <a:lnTo>
                      <a:pt x="599" y="20"/>
                    </a:lnTo>
                    <a:lnTo>
                      <a:pt x="602" y="22"/>
                    </a:lnTo>
                    <a:lnTo>
                      <a:pt x="603" y="23"/>
                    </a:lnTo>
                    <a:lnTo>
                      <a:pt x="588" y="32"/>
                    </a:lnTo>
                    <a:lnTo>
                      <a:pt x="576" y="44"/>
                    </a:lnTo>
                    <a:lnTo>
                      <a:pt x="565" y="57"/>
                    </a:lnTo>
                    <a:lnTo>
                      <a:pt x="557" y="70"/>
                    </a:lnTo>
                    <a:lnTo>
                      <a:pt x="552" y="84"/>
                    </a:lnTo>
                    <a:lnTo>
                      <a:pt x="551" y="98"/>
                    </a:lnTo>
                    <a:lnTo>
                      <a:pt x="555" y="110"/>
                    </a:lnTo>
                    <a:lnTo>
                      <a:pt x="563" y="123"/>
                    </a:lnTo>
                    <a:lnTo>
                      <a:pt x="575" y="135"/>
                    </a:lnTo>
                    <a:lnTo>
                      <a:pt x="588" y="148"/>
                    </a:lnTo>
                    <a:lnTo>
                      <a:pt x="600" y="164"/>
                    </a:lnTo>
                    <a:lnTo>
                      <a:pt x="611" y="182"/>
                    </a:lnTo>
                    <a:lnTo>
                      <a:pt x="619" y="201"/>
                    </a:lnTo>
                    <a:lnTo>
                      <a:pt x="621" y="221"/>
                    </a:lnTo>
                    <a:lnTo>
                      <a:pt x="617" y="241"/>
                    </a:lnTo>
                    <a:lnTo>
                      <a:pt x="603" y="263"/>
                    </a:lnTo>
                    <a:lnTo>
                      <a:pt x="590" y="283"/>
                    </a:lnTo>
                    <a:lnTo>
                      <a:pt x="583" y="300"/>
                    </a:lnTo>
                    <a:lnTo>
                      <a:pt x="583" y="315"/>
                    </a:lnTo>
                    <a:lnTo>
                      <a:pt x="587" y="329"/>
                    </a:lnTo>
                    <a:lnTo>
                      <a:pt x="596" y="341"/>
                    </a:lnTo>
                    <a:lnTo>
                      <a:pt x="610" y="352"/>
                    </a:lnTo>
                    <a:lnTo>
                      <a:pt x="626" y="362"/>
                    </a:lnTo>
                    <a:lnTo>
                      <a:pt x="645" y="373"/>
                    </a:lnTo>
                    <a:lnTo>
                      <a:pt x="640" y="361"/>
                    </a:lnTo>
                    <a:lnTo>
                      <a:pt x="638" y="353"/>
                    </a:lnTo>
                    <a:lnTo>
                      <a:pt x="640" y="345"/>
                    </a:lnTo>
                    <a:lnTo>
                      <a:pt x="645" y="340"/>
                    </a:lnTo>
                    <a:lnTo>
                      <a:pt x="652" y="333"/>
                    </a:lnTo>
                    <a:lnTo>
                      <a:pt x="662" y="327"/>
                    </a:lnTo>
                    <a:lnTo>
                      <a:pt x="676" y="319"/>
                    </a:lnTo>
                    <a:lnTo>
                      <a:pt x="692" y="310"/>
                    </a:lnTo>
                    <a:lnTo>
                      <a:pt x="708" y="296"/>
                    </a:lnTo>
                    <a:lnTo>
                      <a:pt x="720" y="280"/>
                    </a:lnTo>
                    <a:lnTo>
                      <a:pt x="730" y="261"/>
                    </a:lnTo>
                    <a:lnTo>
                      <a:pt x="735" y="243"/>
                    </a:lnTo>
                    <a:lnTo>
                      <a:pt x="738" y="224"/>
                    </a:lnTo>
                    <a:lnTo>
                      <a:pt x="738" y="205"/>
                    </a:lnTo>
                    <a:lnTo>
                      <a:pt x="734" y="189"/>
                    </a:lnTo>
                    <a:lnTo>
                      <a:pt x="727" y="175"/>
                    </a:lnTo>
                    <a:lnTo>
                      <a:pt x="749" y="185"/>
                    </a:lnTo>
                    <a:lnTo>
                      <a:pt x="769" y="197"/>
                    </a:lnTo>
                    <a:lnTo>
                      <a:pt x="786" y="213"/>
                    </a:lnTo>
                    <a:lnTo>
                      <a:pt x="803" y="232"/>
                    </a:lnTo>
                    <a:lnTo>
                      <a:pt x="815" y="252"/>
                    </a:lnTo>
                    <a:lnTo>
                      <a:pt x="823" y="273"/>
                    </a:lnTo>
                    <a:lnTo>
                      <a:pt x="825" y="295"/>
                    </a:lnTo>
                    <a:lnTo>
                      <a:pt x="824" y="315"/>
                    </a:lnTo>
                    <a:lnTo>
                      <a:pt x="846" y="304"/>
                    </a:lnTo>
                    <a:lnTo>
                      <a:pt x="871" y="292"/>
                    </a:lnTo>
                    <a:lnTo>
                      <a:pt x="896" y="279"/>
                    </a:lnTo>
                    <a:lnTo>
                      <a:pt x="917" y="260"/>
                    </a:lnTo>
                    <a:lnTo>
                      <a:pt x="932" y="237"/>
                    </a:lnTo>
                    <a:lnTo>
                      <a:pt x="937" y="207"/>
                    </a:lnTo>
                    <a:lnTo>
                      <a:pt x="932" y="170"/>
                    </a:lnTo>
                    <a:lnTo>
                      <a:pt x="912" y="123"/>
                    </a:lnTo>
                    <a:lnTo>
                      <a:pt x="936" y="135"/>
                    </a:lnTo>
                    <a:lnTo>
                      <a:pt x="960" y="152"/>
                    </a:lnTo>
                    <a:lnTo>
                      <a:pt x="982" y="175"/>
                    </a:lnTo>
                    <a:lnTo>
                      <a:pt x="999" y="203"/>
                    </a:lnTo>
                    <a:lnTo>
                      <a:pt x="1011" y="236"/>
                    </a:lnTo>
                    <a:lnTo>
                      <a:pt x="1015" y="271"/>
                    </a:lnTo>
                    <a:lnTo>
                      <a:pt x="1010" y="310"/>
                    </a:lnTo>
                    <a:lnTo>
                      <a:pt x="994" y="350"/>
                    </a:lnTo>
                    <a:lnTo>
                      <a:pt x="1010" y="330"/>
                    </a:lnTo>
                    <a:lnTo>
                      <a:pt x="1025" y="311"/>
                    </a:lnTo>
                    <a:lnTo>
                      <a:pt x="1037" y="296"/>
                    </a:lnTo>
                    <a:lnTo>
                      <a:pt x="1048" y="282"/>
                    </a:lnTo>
                    <a:lnTo>
                      <a:pt x="1059" y="269"/>
                    </a:lnTo>
                    <a:lnTo>
                      <a:pt x="1069" y="259"/>
                    </a:lnTo>
                    <a:lnTo>
                      <a:pt x="1081" y="249"/>
                    </a:lnTo>
                    <a:lnTo>
                      <a:pt x="1094" y="240"/>
                    </a:lnTo>
                    <a:lnTo>
                      <a:pt x="1106" y="228"/>
                    </a:lnTo>
                    <a:lnTo>
                      <a:pt x="1114" y="209"/>
                    </a:lnTo>
                    <a:lnTo>
                      <a:pt x="1119" y="186"/>
                    </a:lnTo>
                    <a:lnTo>
                      <a:pt x="1119" y="163"/>
                    </a:lnTo>
                    <a:lnTo>
                      <a:pt x="1117" y="140"/>
                    </a:lnTo>
                    <a:lnTo>
                      <a:pt x="1108" y="120"/>
                    </a:lnTo>
                    <a:lnTo>
                      <a:pt x="1095" y="106"/>
                    </a:lnTo>
                    <a:lnTo>
                      <a:pt x="1076" y="100"/>
                    </a:lnTo>
                    <a:lnTo>
                      <a:pt x="1102" y="101"/>
                    </a:lnTo>
                    <a:lnTo>
                      <a:pt x="1126" y="110"/>
                    </a:lnTo>
                    <a:lnTo>
                      <a:pt x="1149" y="127"/>
                    </a:lnTo>
                    <a:lnTo>
                      <a:pt x="1165" y="150"/>
                    </a:lnTo>
                    <a:lnTo>
                      <a:pt x="1174" y="179"/>
                    </a:lnTo>
                    <a:lnTo>
                      <a:pt x="1172" y="214"/>
                    </a:lnTo>
                    <a:lnTo>
                      <a:pt x="1156" y="253"/>
                    </a:lnTo>
                    <a:lnTo>
                      <a:pt x="1123" y="298"/>
                    </a:lnTo>
                    <a:lnTo>
                      <a:pt x="1145" y="294"/>
                    </a:lnTo>
                    <a:lnTo>
                      <a:pt x="1168" y="280"/>
                    </a:lnTo>
                    <a:lnTo>
                      <a:pt x="1191" y="260"/>
                    </a:lnTo>
                    <a:lnTo>
                      <a:pt x="1209" y="236"/>
                    </a:lnTo>
                    <a:lnTo>
                      <a:pt x="1223" y="207"/>
                    </a:lnTo>
                    <a:lnTo>
                      <a:pt x="1228" y="178"/>
                    </a:lnTo>
                    <a:lnTo>
                      <a:pt x="1223" y="147"/>
                    </a:lnTo>
                    <a:lnTo>
                      <a:pt x="1204" y="117"/>
                    </a:lnTo>
                    <a:lnTo>
                      <a:pt x="1219" y="124"/>
                    </a:lnTo>
                    <a:lnTo>
                      <a:pt x="1231" y="132"/>
                    </a:lnTo>
                    <a:lnTo>
                      <a:pt x="1242" y="144"/>
                    </a:lnTo>
                    <a:lnTo>
                      <a:pt x="1250" y="156"/>
                    </a:lnTo>
                    <a:lnTo>
                      <a:pt x="1255" y="168"/>
                    </a:lnTo>
                    <a:lnTo>
                      <a:pt x="1259" y="178"/>
                    </a:lnTo>
                    <a:lnTo>
                      <a:pt x="1262" y="185"/>
                    </a:lnTo>
                    <a:lnTo>
                      <a:pt x="1263" y="187"/>
                    </a:lnTo>
                    <a:lnTo>
                      <a:pt x="1274" y="159"/>
                    </a:lnTo>
                    <a:lnTo>
                      <a:pt x="1292" y="133"/>
                    </a:lnTo>
                    <a:lnTo>
                      <a:pt x="1315" y="112"/>
                    </a:lnTo>
                    <a:lnTo>
                      <a:pt x="1337" y="92"/>
                    </a:lnTo>
                    <a:lnTo>
                      <a:pt x="1358" y="71"/>
                    </a:lnTo>
                    <a:lnTo>
                      <a:pt x="1374" y="50"/>
                    </a:lnTo>
                    <a:lnTo>
                      <a:pt x="1383" y="27"/>
                    </a:lnTo>
                    <a:lnTo>
                      <a:pt x="1381" y="0"/>
                    </a:lnTo>
                    <a:lnTo>
                      <a:pt x="1390" y="19"/>
                    </a:lnTo>
                    <a:lnTo>
                      <a:pt x="1395" y="35"/>
                    </a:lnTo>
                    <a:lnTo>
                      <a:pt x="1397" y="50"/>
                    </a:lnTo>
                    <a:lnTo>
                      <a:pt x="1395" y="66"/>
                    </a:lnTo>
                    <a:lnTo>
                      <a:pt x="1390" y="84"/>
                    </a:lnTo>
                    <a:lnTo>
                      <a:pt x="1379" y="104"/>
                    </a:lnTo>
                    <a:lnTo>
                      <a:pt x="1364" y="128"/>
                    </a:lnTo>
                    <a:lnTo>
                      <a:pt x="1346" y="158"/>
                    </a:lnTo>
                    <a:lnTo>
                      <a:pt x="1336" y="187"/>
                    </a:lnTo>
                    <a:lnTo>
                      <a:pt x="1333" y="226"/>
                    </a:lnTo>
                    <a:lnTo>
                      <a:pt x="1336" y="271"/>
                    </a:lnTo>
                    <a:lnTo>
                      <a:pt x="1336" y="315"/>
                    </a:lnTo>
                    <a:lnTo>
                      <a:pt x="1328" y="356"/>
                    </a:lnTo>
                    <a:lnTo>
                      <a:pt x="1309" y="388"/>
                    </a:lnTo>
                    <a:lnTo>
                      <a:pt x="1274" y="408"/>
                    </a:lnTo>
                    <a:lnTo>
                      <a:pt x="1216" y="410"/>
                    </a:lnTo>
                    <a:lnTo>
                      <a:pt x="1214" y="439"/>
                    </a:lnTo>
                    <a:lnTo>
                      <a:pt x="1207" y="472"/>
                    </a:lnTo>
                    <a:lnTo>
                      <a:pt x="1195" y="504"/>
                    </a:lnTo>
                    <a:lnTo>
                      <a:pt x="1177" y="531"/>
                    </a:lnTo>
                    <a:lnTo>
                      <a:pt x="1150" y="552"/>
                    </a:lnTo>
                    <a:lnTo>
                      <a:pt x="1114" y="564"/>
                    </a:lnTo>
                    <a:lnTo>
                      <a:pt x="1067" y="563"/>
                    </a:lnTo>
                    <a:lnTo>
                      <a:pt x="1006" y="548"/>
                    </a:lnTo>
                    <a:lnTo>
                      <a:pt x="993" y="559"/>
                    </a:lnTo>
                    <a:lnTo>
                      <a:pt x="976" y="570"/>
                    </a:lnTo>
                    <a:lnTo>
                      <a:pt x="959" y="579"/>
                    </a:lnTo>
                    <a:lnTo>
                      <a:pt x="941" y="587"/>
                    </a:lnTo>
                    <a:lnTo>
                      <a:pt x="923" y="595"/>
                    </a:lnTo>
                    <a:lnTo>
                      <a:pt x="904" y="601"/>
                    </a:lnTo>
                    <a:lnTo>
                      <a:pt x="885" y="606"/>
                    </a:lnTo>
                    <a:lnTo>
                      <a:pt x="866" y="609"/>
                    </a:lnTo>
                    <a:lnTo>
                      <a:pt x="847" y="610"/>
                    </a:lnTo>
                    <a:lnTo>
                      <a:pt x="830" y="609"/>
                    </a:lnTo>
                    <a:lnTo>
                      <a:pt x="812" y="605"/>
                    </a:lnTo>
                    <a:lnTo>
                      <a:pt x="797" y="598"/>
                    </a:lnTo>
                    <a:lnTo>
                      <a:pt x="784" y="590"/>
                    </a:lnTo>
                    <a:lnTo>
                      <a:pt x="772" y="577"/>
                    </a:lnTo>
                    <a:lnTo>
                      <a:pt x="762" y="562"/>
                    </a:lnTo>
                    <a:lnTo>
                      <a:pt x="755" y="543"/>
                    </a:lnTo>
                    <a:lnTo>
                      <a:pt x="746" y="554"/>
                    </a:lnTo>
                    <a:lnTo>
                      <a:pt x="734" y="566"/>
                    </a:lnTo>
                    <a:lnTo>
                      <a:pt x="719" y="578"/>
                    </a:lnTo>
                    <a:lnTo>
                      <a:pt x="703" y="589"/>
                    </a:lnTo>
                    <a:lnTo>
                      <a:pt x="685" y="598"/>
                    </a:lnTo>
                    <a:lnTo>
                      <a:pt x="667" y="608"/>
                    </a:lnTo>
                    <a:lnTo>
                      <a:pt x="646" y="616"/>
                    </a:lnTo>
                    <a:lnTo>
                      <a:pt x="625" y="621"/>
                    </a:lnTo>
                    <a:lnTo>
                      <a:pt x="603" y="624"/>
                    </a:lnTo>
                    <a:lnTo>
                      <a:pt x="580" y="624"/>
                    </a:lnTo>
                    <a:lnTo>
                      <a:pt x="557" y="620"/>
                    </a:lnTo>
                    <a:lnTo>
                      <a:pt x="534" y="613"/>
                    </a:lnTo>
                    <a:lnTo>
                      <a:pt x="512" y="601"/>
                    </a:lnTo>
                    <a:lnTo>
                      <a:pt x="489" y="585"/>
                    </a:lnTo>
                    <a:lnTo>
                      <a:pt x="467" y="564"/>
                    </a:lnTo>
                    <a:lnTo>
                      <a:pt x="446" y="538"/>
                    </a:lnTo>
                    <a:lnTo>
                      <a:pt x="433" y="540"/>
                    </a:lnTo>
                    <a:lnTo>
                      <a:pt x="420" y="543"/>
                    </a:lnTo>
                    <a:lnTo>
                      <a:pt x="405" y="546"/>
                    </a:lnTo>
                    <a:lnTo>
                      <a:pt x="390" y="550"/>
                    </a:lnTo>
                    <a:lnTo>
                      <a:pt x="374" y="552"/>
                    </a:lnTo>
                    <a:lnTo>
                      <a:pt x="358" y="555"/>
                    </a:lnTo>
                    <a:lnTo>
                      <a:pt x="342" y="556"/>
                    </a:lnTo>
                    <a:lnTo>
                      <a:pt x="326" y="556"/>
                    </a:lnTo>
                    <a:lnTo>
                      <a:pt x="308" y="556"/>
                    </a:lnTo>
                    <a:lnTo>
                      <a:pt x="292" y="554"/>
                    </a:lnTo>
                    <a:lnTo>
                      <a:pt x="277" y="550"/>
                    </a:lnTo>
                    <a:lnTo>
                      <a:pt x="262" y="543"/>
                    </a:lnTo>
                    <a:lnTo>
                      <a:pt x="247" y="535"/>
                    </a:lnTo>
                    <a:lnTo>
                      <a:pt x="235" y="523"/>
                    </a:lnTo>
                    <a:lnTo>
                      <a:pt x="223" y="508"/>
                    </a:lnTo>
                    <a:lnTo>
                      <a:pt x="212" y="490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559" y="2479"/>
                <a:ext cx="167" cy="191"/>
              </a:xfrm>
              <a:custGeom>
                <a:avLst/>
                <a:gdLst>
                  <a:gd name="T0" fmla="*/ 66 w 167"/>
                  <a:gd name="T1" fmla="*/ 191 h 191"/>
                  <a:gd name="T2" fmla="*/ 28 w 167"/>
                  <a:gd name="T3" fmla="*/ 172 h 191"/>
                  <a:gd name="T4" fmla="*/ 8 w 167"/>
                  <a:gd name="T5" fmla="*/ 152 h 191"/>
                  <a:gd name="T6" fmla="*/ 0 w 167"/>
                  <a:gd name="T7" fmla="*/ 129 h 191"/>
                  <a:gd name="T8" fmla="*/ 2 w 167"/>
                  <a:gd name="T9" fmla="*/ 106 h 191"/>
                  <a:gd name="T10" fmla="*/ 10 w 167"/>
                  <a:gd name="T11" fmla="*/ 81 h 191"/>
                  <a:gd name="T12" fmla="*/ 19 w 167"/>
                  <a:gd name="T13" fmla="*/ 55 h 191"/>
                  <a:gd name="T14" fmla="*/ 27 w 167"/>
                  <a:gd name="T15" fmla="*/ 28 h 191"/>
                  <a:gd name="T16" fmla="*/ 31 w 167"/>
                  <a:gd name="T17" fmla="*/ 0 h 191"/>
                  <a:gd name="T18" fmla="*/ 42 w 167"/>
                  <a:gd name="T19" fmla="*/ 9 h 191"/>
                  <a:gd name="T20" fmla="*/ 53 w 167"/>
                  <a:gd name="T21" fmla="*/ 23 h 191"/>
                  <a:gd name="T22" fmla="*/ 62 w 167"/>
                  <a:gd name="T23" fmla="*/ 36 h 191"/>
                  <a:gd name="T24" fmla="*/ 70 w 167"/>
                  <a:gd name="T25" fmla="*/ 52 h 191"/>
                  <a:gd name="T26" fmla="*/ 76 w 167"/>
                  <a:gd name="T27" fmla="*/ 71 h 191"/>
                  <a:gd name="T28" fmla="*/ 80 w 167"/>
                  <a:gd name="T29" fmla="*/ 90 h 191"/>
                  <a:gd name="T30" fmla="*/ 82 w 167"/>
                  <a:gd name="T31" fmla="*/ 110 h 191"/>
                  <a:gd name="T32" fmla="*/ 81 w 167"/>
                  <a:gd name="T33" fmla="*/ 131 h 191"/>
                  <a:gd name="T34" fmla="*/ 89 w 167"/>
                  <a:gd name="T35" fmla="*/ 120 h 191"/>
                  <a:gd name="T36" fmla="*/ 100 w 167"/>
                  <a:gd name="T37" fmla="*/ 109 h 191"/>
                  <a:gd name="T38" fmla="*/ 115 w 167"/>
                  <a:gd name="T39" fmla="*/ 97 h 191"/>
                  <a:gd name="T40" fmla="*/ 130 w 167"/>
                  <a:gd name="T41" fmla="*/ 83 h 191"/>
                  <a:gd name="T42" fmla="*/ 143 w 167"/>
                  <a:gd name="T43" fmla="*/ 71 h 191"/>
                  <a:gd name="T44" fmla="*/ 155 w 167"/>
                  <a:gd name="T45" fmla="*/ 57 h 191"/>
                  <a:gd name="T46" fmla="*/ 163 w 167"/>
                  <a:gd name="T47" fmla="*/ 42 h 191"/>
                  <a:gd name="T48" fmla="*/ 166 w 167"/>
                  <a:gd name="T49" fmla="*/ 26 h 191"/>
                  <a:gd name="T50" fmla="*/ 167 w 167"/>
                  <a:gd name="T51" fmla="*/ 47 h 191"/>
                  <a:gd name="T52" fmla="*/ 165 w 167"/>
                  <a:gd name="T53" fmla="*/ 69 h 191"/>
                  <a:gd name="T54" fmla="*/ 159 w 167"/>
                  <a:gd name="T55" fmla="*/ 90 h 191"/>
                  <a:gd name="T56" fmla="*/ 151 w 167"/>
                  <a:gd name="T57" fmla="*/ 110 h 191"/>
                  <a:gd name="T58" fmla="*/ 136 w 167"/>
                  <a:gd name="T59" fmla="*/ 132 h 191"/>
                  <a:gd name="T60" fmla="*/ 119 w 167"/>
                  <a:gd name="T61" fmla="*/ 152 h 191"/>
                  <a:gd name="T62" fmla="*/ 94 w 167"/>
                  <a:gd name="T63" fmla="*/ 172 h 191"/>
                  <a:gd name="T64" fmla="*/ 66 w 167"/>
                  <a:gd name="T65" fmla="*/ 191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7"/>
                  <a:gd name="T100" fmla="*/ 0 h 191"/>
                  <a:gd name="T101" fmla="*/ 167 w 167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7" h="191">
                    <a:moveTo>
                      <a:pt x="66" y="191"/>
                    </a:moveTo>
                    <a:lnTo>
                      <a:pt x="28" y="172"/>
                    </a:lnTo>
                    <a:lnTo>
                      <a:pt x="8" y="152"/>
                    </a:lnTo>
                    <a:lnTo>
                      <a:pt x="0" y="129"/>
                    </a:lnTo>
                    <a:lnTo>
                      <a:pt x="2" y="106"/>
                    </a:lnTo>
                    <a:lnTo>
                      <a:pt x="10" y="81"/>
                    </a:lnTo>
                    <a:lnTo>
                      <a:pt x="19" y="55"/>
                    </a:lnTo>
                    <a:lnTo>
                      <a:pt x="27" y="28"/>
                    </a:lnTo>
                    <a:lnTo>
                      <a:pt x="31" y="0"/>
                    </a:lnTo>
                    <a:lnTo>
                      <a:pt x="42" y="9"/>
                    </a:lnTo>
                    <a:lnTo>
                      <a:pt x="53" y="23"/>
                    </a:lnTo>
                    <a:lnTo>
                      <a:pt x="62" y="36"/>
                    </a:lnTo>
                    <a:lnTo>
                      <a:pt x="70" y="52"/>
                    </a:lnTo>
                    <a:lnTo>
                      <a:pt x="76" y="71"/>
                    </a:lnTo>
                    <a:lnTo>
                      <a:pt x="80" y="90"/>
                    </a:lnTo>
                    <a:lnTo>
                      <a:pt x="82" y="110"/>
                    </a:lnTo>
                    <a:lnTo>
                      <a:pt x="81" y="131"/>
                    </a:lnTo>
                    <a:lnTo>
                      <a:pt x="89" y="120"/>
                    </a:lnTo>
                    <a:lnTo>
                      <a:pt x="100" y="109"/>
                    </a:lnTo>
                    <a:lnTo>
                      <a:pt x="115" y="97"/>
                    </a:lnTo>
                    <a:lnTo>
                      <a:pt x="130" y="83"/>
                    </a:lnTo>
                    <a:lnTo>
                      <a:pt x="143" y="71"/>
                    </a:lnTo>
                    <a:lnTo>
                      <a:pt x="155" y="57"/>
                    </a:lnTo>
                    <a:lnTo>
                      <a:pt x="163" y="42"/>
                    </a:lnTo>
                    <a:lnTo>
                      <a:pt x="166" y="26"/>
                    </a:lnTo>
                    <a:lnTo>
                      <a:pt x="167" y="47"/>
                    </a:lnTo>
                    <a:lnTo>
                      <a:pt x="165" y="69"/>
                    </a:lnTo>
                    <a:lnTo>
                      <a:pt x="159" y="90"/>
                    </a:lnTo>
                    <a:lnTo>
                      <a:pt x="151" y="110"/>
                    </a:lnTo>
                    <a:lnTo>
                      <a:pt x="136" y="132"/>
                    </a:lnTo>
                    <a:lnTo>
                      <a:pt x="119" y="152"/>
                    </a:lnTo>
                    <a:lnTo>
                      <a:pt x="94" y="172"/>
                    </a:lnTo>
                    <a:lnTo>
                      <a:pt x="66" y="191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330" y="2420"/>
                <a:ext cx="127" cy="169"/>
              </a:xfrm>
              <a:custGeom>
                <a:avLst/>
                <a:gdLst>
                  <a:gd name="T0" fmla="*/ 127 w 127"/>
                  <a:gd name="T1" fmla="*/ 161 h 169"/>
                  <a:gd name="T2" fmla="*/ 111 w 127"/>
                  <a:gd name="T3" fmla="*/ 164 h 169"/>
                  <a:gd name="T4" fmla="*/ 93 w 127"/>
                  <a:gd name="T5" fmla="*/ 168 h 169"/>
                  <a:gd name="T6" fmla="*/ 76 w 127"/>
                  <a:gd name="T7" fmla="*/ 169 h 169"/>
                  <a:gd name="T8" fmla="*/ 58 w 127"/>
                  <a:gd name="T9" fmla="*/ 168 h 169"/>
                  <a:gd name="T10" fmla="*/ 41 w 127"/>
                  <a:gd name="T11" fmla="*/ 164 h 169"/>
                  <a:gd name="T12" fmla="*/ 26 w 127"/>
                  <a:gd name="T13" fmla="*/ 155 h 169"/>
                  <a:gd name="T14" fmla="*/ 12 w 127"/>
                  <a:gd name="T15" fmla="*/ 140 h 169"/>
                  <a:gd name="T16" fmla="*/ 4 w 127"/>
                  <a:gd name="T17" fmla="*/ 117 h 169"/>
                  <a:gd name="T18" fmla="*/ 0 w 127"/>
                  <a:gd name="T19" fmla="*/ 93 h 169"/>
                  <a:gd name="T20" fmla="*/ 0 w 127"/>
                  <a:gd name="T21" fmla="*/ 74 h 169"/>
                  <a:gd name="T22" fmla="*/ 3 w 127"/>
                  <a:gd name="T23" fmla="*/ 58 h 169"/>
                  <a:gd name="T24" fmla="*/ 7 w 127"/>
                  <a:gd name="T25" fmla="*/ 44 h 169"/>
                  <a:gd name="T26" fmla="*/ 11 w 127"/>
                  <a:gd name="T27" fmla="*/ 32 h 169"/>
                  <a:gd name="T28" fmla="*/ 12 w 127"/>
                  <a:gd name="T29" fmla="*/ 21 h 169"/>
                  <a:gd name="T30" fmla="*/ 11 w 127"/>
                  <a:gd name="T31" fmla="*/ 10 h 169"/>
                  <a:gd name="T32" fmla="*/ 4 w 127"/>
                  <a:gd name="T33" fmla="*/ 0 h 169"/>
                  <a:gd name="T34" fmla="*/ 15 w 127"/>
                  <a:gd name="T35" fmla="*/ 6 h 169"/>
                  <a:gd name="T36" fmla="*/ 23 w 127"/>
                  <a:gd name="T37" fmla="*/ 14 h 169"/>
                  <a:gd name="T38" fmla="*/ 32 w 127"/>
                  <a:gd name="T39" fmla="*/ 24 h 169"/>
                  <a:gd name="T40" fmla="*/ 39 w 127"/>
                  <a:gd name="T41" fmla="*/ 36 h 169"/>
                  <a:gd name="T42" fmla="*/ 45 w 127"/>
                  <a:gd name="T43" fmla="*/ 48 h 169"/>
                  <a:gd name="T44" fmla="*/ 47 w 127"/>
                  <a:gd name="T45" fmla="*/ 63 h 169"/>
                  <a:gd name="T46" fmla="*/ 50 w 127"/>
                  <a:gd name="T47" fmla="*/ 78 h 169"/>
                  <a:gd name="T48" fmla="*/ 50 w 127"/>
                  <a:gd name="T49" fmla="*/ 94 h 169"/>
                  <a:gd name="T50" fmla="*/ 51 w 127"/>
                  <a:gd name="T51" fmla="*/ 107 h 169"/>
                  <a:gd name="T52" fmla="*/ 58 w 127"/>
                  <a:gd name="T53" fmla="*/ 118 h 169"/>
                  <a:gd name="T54" fmla="*/ 67 w 127"/>
                  <a:gd name="T55" fmla="*/ 125 h 169"/>
                  <a:gd name="T56" fmla="*/ 80 w 127"/>
                  <a:gd name="T57" fmla="*/ 130 h 169"/>
                  <a:gd name="T58" fmla="*/ 92 w 127"/>
                  <a:gd name="T59" fmla="*/ 136 h 169"/>
                  <a:gd name="T60" fmla="*/ 105 w 127"/>
                  <a:gd name="T61" fmla="*/ 142 h 169"/>
                  <a:gd name="T62" fmla="*/ 117 w 127"/>
                  <a:gd name="T63" fmla="*/ 151 h 169"/>
                  <a:gd name="T64" fmla="*/ 127 w 127"/>
                  <a:gd name="T65" fmla="*/ 161 h 1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"/>
                  <a:gd name="T100" fmla="*/ 0 h 169"/>
                  <a:gd name="T101" fmla="*/ 127 w 127"/>
                  <a:gd name="T102" fmla="*/ 169 h 1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" h="169">
                    <a:moveTo>
                      <a:pt x="127" y="161"/>
                    </a:moveTo>
                    <a:lnTo>
                      <a:pt x="111" y="164"/>
                    </a:lnTo>
                    <a:lnTo>
                      <a:pt x="93" y="168"/>
                    </a:lnTo>
                    <a:lnTo>
                      <a:pt x="76" y="169"/>
                    </a:lnTo>
                    <a:lnTo>
                      <a:pt x="58" y="168"/>
                    </a:lnTo>
                    <a:lnTo>
                      <a:pt x="41" y="164"/>
                    </a:lnTo>
                    <a:lnTo>
                      <a:pt x="26" y="155"/>
                    </a:lnTo>
                    <a:lnTo>
                      <a:pt x="12" y="140"/>
                    </a:lnTo>
                    <a:lnTo>
                      <a:pt x="4" y="117"/>
                    </a:lnTo>
                    <a:lnTo>
                      <a:pt x="0" y="93"/>
                    </a:lnTo>
                    <a:lnTo>
                      <a:pt x="0" y="74"/>
                    </a:lnTo>
                    <a:lnTo>
                      <a:pt x="3" y="58"/>
                    </a:lnTo>
                    <a:lnTo>
                      <a:pt x="7" y="44"/>
                    </a:lnTo>
                    <a:lnTo>
                      <a:pt x="11" y="32"/>
                    </a:lnTo>
                    <a:lnTo>
                      <a:pt x="12" y="21"/>
                    </a:lnTo>
                    <a:lnTo>
                      <a:pt x="11" y="10"/>
                    </a:lnTo>
                    <a:lnTo>
                      <a:pt x="4" y="0"/>
                    </a:lnTo>
                    <a:lnTo>
                      <a:pt x="15" y="6"/>
                    </a:lnTo>
                    <a:lnTo>
                      <a:pt x="23" y="14"/>
                    </a:lnTo>
                    <a:lnTo>
                      <a:pt x="32" y="24"/>
                    </a:lnTo>
                    <a:lnTo>
                      <a:pt x="39" y="36"/>
                    </a:lnTo>
                    <a:lnTo>
                      <a:pt x="45" y="48"/>
                    </a:lnTo>
                    <a:lnTo>
                      <a:pt x="47" y="63"/>
                    </a:lnTo>
                    <a:lnTo>
                      <a:pt x="50" y="78"/>
                    </a:lnTo>
                    <a:lnTo>
                      <a:pt x="50" y="94"/>
                    </a:lnTo>
                    <a:lnTo>
                      <a:pt x="51" y="107"/>
                    </a:lnTo>
                    <a:lnTo>
                      <a:pt x="58" y="118"/>
                    </a:lnTo>
                    <a:lnTo>
                      <a:pt x="67" y="125"/>
                    </a:lnTo>
                    <a:lnTo>
                      <a:pt x="80" y="130"/>
                    </a:lnTo>
                    <a:lnTo>
                      <a:pt x="92" y="136"/>
                    </a:lnTo>
                    <a:lnTo>
                      <a:pt x="105" y="142"/>
                    </a:lnTo>
                    <a:lnTo>
                      <a:pt x="117" y="151"/>
                    </a:lnTo>
                    <a:lnTo>
                      <a:pt x="127" y="161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821" y="2459"/>
                <a:ext cx="140" cy="172"/>
              </a:xfrm>
              <a:custGeom>
                <a:avLst/>
                <a:gdLst>
                  <a:gd name="T0" fmla="*/ 0 w 140"/>
                  <a:gd name="T1" fmla="*/ 161 h 172"/>
                  <a:gd name="T2" fmla="*/ 12 w 140"/>
                  <a:gd name="T3" fmla="*/ 168 h 172"/>
                  <a:gd name="T4" fmla="*/ 28 w 140"/>
                  <a:gd name="T5" fmla="*/ 172 h 172"/>
                  <a:gd name="T6" fmla="*/ 47 w 140"/>
                  <a:gd name="T7" fmla="*/ 172 h 172"/>
                  <a:gd name="T8" fmla="*/ 66 w 140"/>
                  <a:gd name="T9" fmla="*/ 168 h 172"/>
                  <a:gd name="T10" fmla="*/ 84 w 140"/>
                  <a:gd name="T11" fmla="*/ 161 h 172"/>
                  <a:gd name="T12" fmla="*/ 101 w 140"/>
                  <a:gd name="T13" fmla="*/ 149 h 172"/>
                  <a:gd name="T14" fmla="*/ 113 w 140"/>
                  <a:gd name="T15" fmla="*/ 132 h 172"/>
                  <a:gd name="T16" fmla="*/ 119 w 140"/>
                  <a:gd name="T17" fmla="*/ 108 h 172"/>
                  <a:gd name="T18" fmla="*/ 124 w 140"/>
                  <a:gd name="T19" fmla="*/ 62 h 172"/>
                  <a:gd name="T20" fmla="*/ 125 w 140"/>
                  <a:gd name="T21" fmla="*/ 32 h 172"/>
                  <a:gd name="T22" fmla="*/ 129 w 140"/>
                  <a:gd name="T23" fmla="*/ 13 h 172"/>
                  <a:gd name="T24" fmla="*/ 140 w 140"/>
                  <a:gd name="T25" fmla="*/ 0 h 172"/>
                  <a:gd name="T26" fmla="*/ 124 w 140"/>
                  <a:gd name="T27" fmla="*/ 4 h 172"/>
                  <a:gd name="T28" fmla="*/ 109 w 140"/>
                  <a:gd name="T29" fmla="*/ 12 h 172"/>
                  <a:gd name="T30" fmla="*/ 97 w 140"/>
                  <a:gd name="T31" fmla="*/ 21 h 172"/>
                  <a:gd name="T32" fmla="*/ 84 w 140"/>
                  <a:gd name="T33" fmla="*/ 35 h 172"/>
                  <a:gd name="T34" fmla="*/ 75 w 140"/>
                  <a:gd name="T35" fmla="*/ 48 h 172"/>
                  <a:gd name="T36" fmla="*/ 66 w 140"/>
                  <a:gd name="T37" fmla="*/ 66 h 172"/>
                  <a:gd name="T38" fmla="*/ 59 w 140"/>
                  <a:gd name="T39" fmla="*/ 83 h 172"/>
                  <a:gd name="T40" fmla="*/ 52 w 140"/>
                  <a:gd name="T41" fmla="*/ 102 h 172"/>
                  <a:gd name="T42" fmla="*/ 47 w 140"/>
                  <a:gd name="T43" fmla="*/ 120 h 172"/>
                  <a:gd name="T44" fmla="*/ 43 w 140"/>
                  <a:gd name="T45" fmla="*/ 133 h 172"/>
                  <a:gd name="T46" fmla="*/ 39 w 140"/>
                  <a:gd name="T47" fmla="*/ 143 h 172"/>
                  <a:gd name="T48" fmla="*/ 33 w 140"/>
                  <a:gd name="T49" fmla="*/ 149 h 172"/>
                  <a:gd name="T50" fmla="*/ 28 w 140"/>
                  <a:gd name="T51" fmla="*/ 155 h 172"/>
                  <a:gd name="T52" fmla="*/ 21 w 140"/>
                  <a:gd name="T53" fmla="*/ 159 h 172"/>
                  <a:gd name="T54" fmla="*/ 12 w 140"/>
                  <a:gd name="T55" fmla="*/ 160 h 172"/>
                  <a:gd name="T56" fmla="*/ 0 w 140"/>
                  <a:gd name="T57" fmla="*/ 161 h 1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0"/>
                  <a:gd name="T88" fmla="*/ 0 h 172"/>
                  <a:gd name="T89" fmla="*/ 140 w 140"/>
                  <a:gd name="T90" fmla="*/ 172 h 1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0" h="172">
                    <a:moveTo>
                      <a:pt x="0" y="161"/>
                    </a:moveTo>
                    <a:lnTo>
                      <a:pt x="12" y="168"/>
                    </a:lnTo>
                    <a:lnTo>
                      <a:pt x="28" y="172"/>
                    </a:lnTo>
                    <a:lnTo>
                      <a:pt x="47" y="172"/>
                    </a:lnTo>
                    <a:lnTo>
                      <a:pt x="66" y="168"/>
                    </a:lnTo>
                    <a:lnTo>
                      <a:pt x="84" y="161"/>
                    </a:lnTo>
                    <a:lnTo>
                      <a:pt x="101" y="149"/>
                    </a:lnTo>
                    <a:lnTo>
                      <a:pt x="113" y="132"/>
                    </a:lnTo>
                    <a:lnTo>
                      <a:pt x="119" y="108"/>
                    </a:lnTo>
                    <a:lnTo>
                      <a:pt x="124" y="62"/>
                    </a:lnTo>
                    <a:lnTo>
                      <a:pt x="125" y="32"/>
                    </a:lnTo>
                    <a:lnTo>
                      <a:pt x="129" y="13"/>
                    </a:lnTo>
                    <a:lnTo>
                      <a:pt x="140" y="0"/>
                    </a:lnTo>
                    <a:lnTo>
                      <a:pt x="124" y="4"/>
                    </a:lnTo>
                    <a:lnTo>
                      <a:pt x="109" y="12"/>
                    </a:lnTo>
                    <a:lnTo>
                      <a:pt x="97" y="21"/>
                    </a:lnTo>
                    <a:lnTo>
                      <a:pt x="84" y="35"/>
                    </a:lnTo>
                    <a:lnTo>
                      <a:pt x="75" y="48"/>
                    </a:lnTo>
                    <a:lnTo>
                      <a:pt x="66" y="66"/>
                    </a:lnTo>
                    <a:lnTo>
                      <a:pt x="59" y="83"/>
                    </a:lnTo>
                    <a:lnTo>
                      <a:pt x="52" y="102"/>
                    </a:lnTo>
                    <a:lnTo>
                      <a:pt x="47" y="120"/>
                    </a:lnTo>
                    <a:lnTo>
                      <a:pt x="43" y="133"/>
                    </a:lnTo>
                    <a:lnTo>
                      <a:pt x="39" y="143"/>
                    </a:lnTo>
                    <a:lnTo>
                      <a:pt x="33" y="149"/>
                    </a:lnTo>
                    <a:lnTo>
                      <a:pt x="28" y="155"/>
                    </a:lnTo>
                    <a:lnTo>
                      <a:pt x="21" y="159"/>
                    </a:lnTo>
                    <a:lnTo>
                      <a:pt x="12" y="16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040" y="2449"/>
                <a:ext cx="125" cy="147"/>
              </a:xfrm>
              <a:custGeom>
                <a:avLst/>
                <a:gdLst>
                  <a:gd name="T0" fmla="*/ 0 w 125"/>
                  <a:gd name="T1" fmla="*/ 147 h 147"/>
                  <a:gd name="T2" fmla="*/ 12 w 125"/>
                  <a:gd name="T3" fmla="*/ 147 h 147"/>
                  <a:gd name="T4" fmla="*/ 26 w 125"/>
                  <a:gd name="T5" fmla="*/ 146 h 147"/>
                  <a:gd name="T6" fmla="*/ 39 w 125"/>
                  <a:gd name="T7" fmla="*/ 143 h 147"/>
                  <a:gd name="T8" fmla="*/ 53 w 125"/>
                  <a:gd name="T9" fmla="*/ 138 h 147"/>
                  <a:gd name="T10" fmla="*/ 66 w 125"/>
                  <a:gd name="T11" fmla="*/ 130 h 147"/>
                  <a:gd name="T12" fmla="*/ 77 w 125"/>
                  <a:gd name="T13" fmla="*/ 120 h 147"/>
                  <a:gd name="T14" fmla="*/ 84 w 125"/>
                  <a:gd name="T15" fmla="*/ 107 h 147"/>
                  <a:gd name="T16" fmla="*/ 88 w 125"/>
                  <a:gd name="T17" fmla="*/ 91 h 147"/>
                  <a:gd name="T18" fmla="*/ 92 w 125"/>
                  <a:gd name="T19" fmla="*/ 58 h 147"/>
                  <a:gd name="T20" fmla="*/ 101 w 125"/>
                  <a:gd name="T21" fmla="*/ 30 h 147"/>
                  <a:gd name="T22" fmla="*/ 112 w 125"/>
                  <a:gd name="T23" fmla="*/ 10 h 147"/>
                  <a:gd name="T24" fmla="*/ 125 w 125"/>
                  <a:gd name="T25" fmla="*/ 0 h 147"/>
                  <a:gd name="T26" fmla="*/ 112 w 125"/>
                  <a:gd name="T27" fmla="*/ 2 h 147"/>
                  <a:gd name="T28" fmla="*/ 94 w 125"/>
                  <a:gd name="T29" fmla="*/ 6 h 147"/>
                  <a:gd name="T30" fmla="*/ 77 w 125"/>
                  <a:gd name="T31" fmla="*/ 12 h 147"/>
                  <a:gd name="T32" fmla="*/ 58 w 125"/>
                  <a:gd name="T33" fmla="*/ 22 h 147"/>
                  <a:gd name="T34" fmla="*/ 41 w 125"/>
                  <a:gd name="T35" fmla="*/ 34 h 147"/>
                  <a:gd name="T36" fmla="*/ 26 w 125"/>
                  <a:gd name="T37" fmla="*/ 49 h 147"/>
                  <a:gd name="T38" fmla="*/ 15 w 125"/>
                  <a:gd name="T39" fmla="*/ 64 h 147"/>
                  <a:gd name="T40" fmla="*/ 8 w 125"/>
                  <a:gd name="T41" fmla="*/ 80 h 147"/>
                  <a:gd name="T42" fmla="*/ 6 w 125"/>
                  <a:gd name="T43" fmla="*/ 105 h 147"/>
                  <a:gd name="T44" fmla="*/ 6 w 125"/>
                  <a:gd name="T45" fmla="*/ 123 h 147"/>
                  <a:gd name="T46" fmla="*/ 4 w 125"/>
                  <a:gd name="T47" fmla="*/ 135 h 147"/>
                  <a:gd name="T48" fmla="*/ 0 w 125"/>
                  <a:gd name="T49" fmla="*/ 147 h 1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47"/>
                  <a:gd name="T77" fmla="*/ 125 w 125"/>
                  <a:gd name="T78" fmla="*/ 147 h 1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47">
                    <a:moveTo>
                      <a:pt x="0" y="147"/>
                    </a:moveTo>
                    <a:lnTo>
                      <a:pt x="12" y="147"/>
                    </a:lnTo>
                    <a:lnTo>
                      <a:pt x="26" y="146"/>
                    </a:lnTo>
                    <a:lnTo>
                      <a:pt x="39" y="143"/>
                    </a:lnTo>
                    <a:lnTo>
                      <a:pt x="53" y="138"/>
                    </a:lnTo>
                    <a:lnTo>
                      <a:pt x="66" y="130"/>
                    </a:lnTo>
                    <a:lnTo>
                      <a:pt x="77" y="120"/>
                    </a:lnTo>
                    <a:lnTo>
                      <a:pt x="84" y="107"/>
                    </a:lnTo>
                    <a:lnTo>
                      <a:pt x="88" y="91"/>
                    </a:lnTo>
                    <a:lnTo>
                      <a:pt x="92" y="58"/>
                    </a:lnTo>
                    <a:lnTo>
                      <a:pt x="101" y="30"/>
                    </a:lnTo>
                    <a:lnTo>
                      <a:pt x="112" y="10"/>
                    </a:lnTo>
                    <a:lnTo>
                      <a:pt x="125" y="0"/>
                    </a:lnTo>
                    <a:lnTo>
                      <a:pt x="112" y="2"/>
                    </a:lnTo>
                    <a:lnTo>
                      <a:pt x="94" y="6"/>
                    </a:lnTo>
                    <a:lnTo>
                      <a:pt x="77" y="12"/>
                    </a:lnTo>
                    <a:lnTo>
                      <a:pt x="58" y="22"/>
                    </a:lnTo>
                    <a:lnTo>
                      <a:pt x="41" y="34"/>
                    </a:lnTo>
                    <a:lnTo>
                      <a:pt x="26" y="49"/>
                    </a:lnTo>
                    <a:lnTo>
                      <a:pt x="15" y="64"/>
                    </a:lnTo>
                    <a:lnTo>
                      <a:pt x="8" y="80"/>
                    </a:lnTo>
                    <a:lnTo>
                      <a:pt x="6" y="105"/>
                    </a:lnTo>
                    <a:lnTo>
                      <a:pt x="6" y="123"/>
                    </a:lnTo>
                    <a:lnTo>
                      <a:pt x="4" y="135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155" y="2397"/>
                <a:ext cx="73" cy="132"/>
              </a:xfrm>
              <a:custGeom>
                <a:avLst/>
                <a:gdLst>
                  <a:gd name="T0" fmla="*/ 73 w 73"/>
                  <a:gd name="T1" fmla="*/ 132 h 132"/>
                  <a:gd name="T2" fmla="*/ 62 w 73"/>
                  <a:gd name="T3" fmla="*/ 128 h 132"/>
                  <a:gd name="T4" fmla="*/ 51 w 73"/>
                  <a:gd name="T5" fmla="*/ 124 h 132"/>
                  <a:gd name="T6" fmla="*/ 40 w 73"/>
                  <a:gd name="T7" fmla="*/ 118 h 132"/>
                  <a:gd name="T8" fmla="*/ 31 w 73"/>
                  <a:gd name="T9" fmla="*/ 110 h 132"/>
                  <a:gd name="T10" fmla="*/ 22 w 73"/>
                  <a:gd name="T11" fmla="*/ 95 h 132"/>
                  <a:gd name="T12" fmla="*/ 12 w 73"/>
                  <a:gd name="T13" fmla="*/ 74 h 132"/>
                  <a:gd name="T14" fmla="*/ 5 w 73"/>
                  <a:gd name="T15" fmla="*/ 43 h 132"/>
                  <a:gd name="T16" fmla="*/ 0 w 73"/>
                  <a:gd name="T17" fmla="*/ 0 h 132"/>
                  <a:gd name="T18" fmla="*/ 15 w 73"/>
                  <a:gd name="T19" fmla="*/ 9 h 132"/>
                  <a:gd name="T20" fmla="*/ 28 w 73"/>
                  <a:gd name="T21" fmla="*/ 19 h 132"/>
                  <a:gd name="T22" fmla="*/ 39 w 73"/>
                  <a:gd name="T23" fmla="*/ 28 h 132"/>
                  <a:gd name="T24" fmla="*/ 48 w 73"/>
                  <a:gd name="T25" fmla="*/ 39 h 132"/>
                  <a:gd name="T26" fmla="*/ 57 w 73"/>
                  <a:gd name="T27" fmla="*/ 54 h 132"/>
                  <a:gd name="T28" fmla="*/ 63 w 73"/>
                  <a:gd name="T29" fmla="*/ 74 h 132"/>
                  <a:gd name="T30" fmla="*/ 69 w 73"/>
                  <a:gd name="T31" fmla="*/ 98 h 132"/>
                  <a:gd name="T32" fmla="*/ 73 w 73"/>
                  <a:gd name="T33" fmla="*/ 132 h 1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132"/>
                  <a:gd name="T53" fmla="*/ 73 w 73"/>
                  <a:gd name="T54" fmla="*/ 132 h 1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132">
                    <a:moveTo>
                      <a:pt x="73" y="132"/>
                    </a:moveTo>
                    <a:lnTo>
                      <a:pt x="62" y="128"/>
                    </a:lnTo>
                    <a:lnTo>
                      <a:pt x="51" y="124"/>
                    </a:lnTo>
                    <a:lnTo>
                      <a:pt x="40" y="118"/>
                    </a:lnTo>
                    <a:lnTo>
                      <a:pt x="31" y="110"/>
                    </a:lnTo>
                    <a:lnTo>
                      <a:pt x="22" y="95"/>
                    </a:lnTo>
                    <a:lnTo>
                      <a:pt x="12" y="74"/>
                    </a:lnTo>
                    <a:lnTo>
                      <a:pt x="5" y="43"/>
                    </a:lnTo>
                    <a:lnTo>
                      <a:pt x="0" y="0"/>
                    </a:lnTo>
                    <a:lnTo>
                      <a:pt x="15" y="9"/>
                    </a:lnTo>
                    <a:lnTo>
                      <a:pt x="28" y="19"/>
                    </a:lnTo>
                    <a:lnTo>
                      <a:pt x="39" y="28"/>
                    </a:lnTo>
                    <a:lnTo>
                      <a:pt x="48" y="39"/>
                    </a:lnTo>
                    <a:lnTo>
                      <a:pt x="57" y="54"/>
                    </a:lnTo>
                    <a:lnTo>
                      <a:pt x="63" y="74"/>
                    </a:lnTo>
                    <a:lnTo>
                      <a:pt x="69" y="98"/>
                    </a:lnTo>
                    <a:lnTo>
                      <a:pt x="73" y="132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5076056" y="2060848"/>
            <a:ext cx="3696989" cy="1512168"/>
            <a:chOff x="3312" y="912"/>
            <a:chExt cx="2220" cy="900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3312" y="1428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3312" y="912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090" y="912"/>
              <a:ext cx="1442" cy="854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40000"/>
                </a:lnSpc>
                <a:spcBef>
                  <a:spcPct val="20000"/>
                </a:spcBef>
              </a:pPr>
              <a:r>
                <a:rPr lang="es-ES_tradnl" sz="1800" b="1" dirty="0">
                  <a:solidFill>
                    <a:schemeClr val="bg1"/>
                  </a:solidFill>
                  <a:latin typeface="Arial" charset="0"/>
                </a:rPr>
                <a:t>25%  DE</a:t>
              </a:r>
            </a:p>
            <a:p>
              <a:pPr algn="ctr">
                <a:lnSpc>
                  <a:spcPct val="140000"/>
                </a:lnSpc>
                <a:spcBef>
                  <a:spcPct val="20000"/>
                </a:spcBef>
              </a:pPr>
              <a:r>
                <a:rPr lang="es-ES_tradnl" sz="1800" b="1" dirty="0">
                  <a:solidFill>
                    <a:schemeClr val="bg1"/>
                  </a:solidFill>
                  <a:latin typeface="Arial" charset="0"/>
                </a:rPr>
                <a:t>CAUSA DE MUERTES</a:t>
              </a:r>
            </a:p>
            <a:p>
              <a:pPr algn="ctr">
                <a:lnSpc>
                  <a:spcPct val="140000"/>
                </a:lnSpc>
                <a:spcBef>
                  <a:spcPct val="20000"/>
                </a:spcBef>
              </a:pPr>
              <a:r>
                <a:rPr lang="es-ES_tradnl" sz="1800" b="1" dirty="0">
                  <a:solidFill>
                    <a:schemeClr val="bg1"/>
                  </a:solidFill>
                  <a:latin typeface="Arial" charset="0"/>
                </a:rPr>
                <a:t>EN INCENDIOS</a:t>
              </a:r>
            </a:p>
            <a:p>
              <a:pPr algn="ctr">
                <a:lnSpc>
                  <a:spcPct val="140000"/>
                </a:lnSpc>
                <a:spcBef>
                  <a:spcPct val="20000"/>
                </a:spcBef>
              </a:pPr>
              <a:endParaRPr lang="es-ES_tradnl" sz="6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2268538" y="1916113"/>
            <a:ext cx="5791200" cy="3903662"/>
            <a:chOff x="1565" y="890"/>
            <a:chExt cx="3552" cy="2459"/>
          </a:xfrm>
        </p:grpSpPr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141" y="2161"/>
              <a:ext cx="96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230000"/>
                </a:lnSpc>
              </a:pPr>
              <a:r>
                <a:rPr lang="es-ES_tradnl" sz="2000">
                  <a:latin typeface="Arial Black" pitchFamily="34" charset="0"/>
                </a:rPr>
                <a:t>  </a:t>
              </a:r>
              <a:r>
                <a:rPr lang="es-ES_tradnl" sz="2200">
                  <a:latin typeface="Arial Black" pitchFamily="34" charset="0"/>
                </a:rPr>
                <a:t>Humo</a:t>
              </a:r>
            </a:p>
          </p:txBody>
        </p: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1565" y="890"/>
              <a:ext cx="3552" cy="2459"/>
              <a:chOff x="1565" y="890"/>
              <a:chExt cx="3552" cy="2459"/>
            </a:xfrm>
          </p:grpSpPr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2141" y="890"/>
                <a:ext cx="720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30000"/>
                  </a:lnSpc>
                </a:pPr>
                <a:r>
                  <a:rPr lang="es-ES_tradnl" sz="2000">
                    <a:solidFill>
                      <a:schemeClr val="bg1"/>
                    </a:solidFill>
                    <a:latin typeface="Arial Black" pitchFamily="34" charset="0"/>
                  </a:rPr>
                  <a:t>  </a:t>
                </a:r>
                <a:r>
                  <a:rPr lang="es-ES_tradnl" sz="2200">
                    <a:latin typeface="Arial Black" pitchFamily="34" charset="0"/>
                  </a:rPr>
                  <a:t>Calor</a:t>
                </a:r>
              </a:p>
            </p:txBody>
          </p:sp>
          <p:sp>
            <p:nvSpPr>
              <p:cNvPr id="26" name="AutoShape 26"/>
              <p:cNvSpPr>
                <a:spLocks noChangeArrowheads="1"/>
              </p:cNvSpPr>
              <p:nvPr/>
            </p:nvSpPr>
            <p:spPr bwMode="auto">
              <a:xfrm>
                <a:off x="1565" y="1082"/>
                <a:ext cx="624" cy="3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8 w 21600"/>
                  <a:gd name="T13" fmla="*/ 5433 h 21600"/>
                  <a:gd name="T14" fmla="*/ 18900 w 21600"/>
                  <a:gd name="T15" fmla="*/ 162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7" name="AutoShape 27"/>
              <p:cNvSpPr>
                <a:spLocks noChangeArrowheads="1"/>
              </p:cNvSpPr>
              <p:nvPr/>
            </p:nvSpPr>
            <p:spPr bwMode="auto">
              <a:xfrm>
                <a:off x="1565" y="1472"/>
                <a:ext cx="624" cy="3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8 w 21600"/>
                  <a:gd name="T13" fmla="*/ 5433 h 21600"/>
                  <a:gd name="T14" fmla="*/ 18900 w 21600"/>
                  <a:gd name="T15" fmla="*/ 162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8" name="AutoShape 28"/>
              <p:cNvSpPr>
                <a:spLocks noChangeArrowheads="1"/>
              </p:cNvSpPr>
              <p:nvPr/>
            </p:nvSpPr>
            <p:spPr bwMode="auto">
              <a:xfrm>
                <a:off x="1565" y="1898"/>
                <a:ext cx="624" cy="3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8 w 21600"/>
                  <a:gd name="T13" fmla="*/ 5433 h 21600"/>
                  <a:gd name="T14" fmla="*/ 18900 w 21600"/>
                  <a:gd name="T15" fmla="*/ 162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9" name="AutoShape 29"/>
              <p:cNvSpPr>
                <a:spLocks noChangeArrowheads="1"/>
              </p:cNvSpPr>
              <p:nvPr/>
            </p:nvSpPr>
            <p:spPr bwMode="auto">
              <a:xfrm>
                <a:off x="1565" y="2336"/>
                <a:ext cx="624" cy="3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8 w 21600"/>
                  <a:gd name="T13" fmla="*/ 5433 h 21600"/>
                  <a:gd name="T14" fmla="*/ 18900 w 21600"/>
                  <a:gd name="T15" fmla="*/ 162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0" name="AutoShape 30"/>
              <p:cNvSpPr>
                <a:spLocks noChangeArrowheads="1"/>
              </p:cNvSpPr>
              <p:nvPr/>
            </p:nvSpPr>
            <p:spPr bwMode="auto">
              <a:xfrm>
                <a:off x="1565" y="2816"/>
                <a:ext cx="624" cy="3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58 w 21600"/>
                  <a:gd name="T13" fmla="*/ 5433 h 21600"/>
                  <a:gd name="T14" fmla="*/ 18900 w 21600"/>
                  <a:gd name="T15" fmla="*/ 162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2141" y="1345"/>
                <a:ext cx="1008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230000"/>
                  </a:lnSpc>
                </a:pPr>
                <a:r>
                  <a:rPr lang="es-ES_tradnl" sz="2000">
                    <a:latin typeface="Arial Black" pitchFamily="34" charset="0"/>
                  </a:rPr>
                  <a:t>  </a:t>
                </a:r>
                <a:r>
                  <a:rPr lang="es-ES_tradnl" sz="2200">
                    <a:latin typeface="Arial Black" pitchFamily="34" charset="0"/>
                  </a:rPr>
                  <a:t>Llamas</a:t>
                </a:r>
              </a:p>
            </p:txBody>
          </p:sp>
          <p:sp>
            <p:nvSpPr>
              <p:cNvPr id="32" name="Text Box 32"/>
              <p:cNvSpPr txBox="1">
                <a:spLocks noChangeArrowheads="1"/>
              </p:cNvSpPr>
              <p:nvPr/>
            </p:nvSpPr>
            <p:spPr bwMode="auto">
              <a:xfrm>
                <a:off x="2141" y="1901"/>
                <a:ext cx="2976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s-ES_tradnl" sz="2000">
                    <a:solidFill>
                      <a:schemeClr val="bg1"/>
                    </a:solidFill>
                    <a:latin typeface="Arial Black" pitchFamily="34" charset="0"/>
                  </a:rPr>
                  <a:t>  </a:t>
                </a:r>
                <a:r>
                  <a:rPr lang="es-ES_tradnl">
                    <a:solidFill>
                      <a:srgbClr val="990000"/>
                    </a:solidFill>
                    <a:latin typeface="Arial Black" pitchFamily="34" charset="0"/>
                  </a:rPr>
                  <a:t>Insuficiencia de Oxigeno</a:t>
                </a:r>
              </a:p>
            </p:txBody>
          </p:sp>
          <p:sp>
            <p:nvSpPr>
              <p:cNvPr id="33" name="Text Box 33"/>
              <p:cNvSpPr txBox="1">
                <a:spLocks noChangeArrowheads="1"/>
              </p:cNvSpPr>
              <p:nvPr/>
            </p:nvSpPr>
            <p:spPr bwMode="auto">
              <a:xfrm>
                <a:off x="2141" y="2785"/>
                <a:ext cx="1920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s-ES_tradnl" sz="2000">
                    <a:latin typeface="Arial Black" pitchFamily="34" charset="0"/>
                  </a:rPr>
                  <a:t>  </a:t>
                </a:r>
                <a:r>
                  <a:rPr lang="es-ES_tradnl" sz="2200">
                    <a:latin typeface="Arial Black" pitchFamily="34" charset="0"/>
                  </a:rPr>
                  <a:t>Gases de la </a:t>
                </a:r>
              </a:p>
              <a:p>
                <a:pPr>
                  <a:lnSpc>
                    <a:spcPct val="120000"/>
                  </a:lnSpc>
                </a:pPr>
                <a:r>
                  <a:rPr lang="es-ES_tradnl" sz="2200">
                    <a:solidFill>
                      <a:schemeClr val="bg1"/>
                    </a:solidFill>
                    <a:latin typeface="Arial Black" pitchFamily="34" charset="0"/>
                  </a:rPr>
                  <a:t>  </a:t>
                </a:r>
                <a:r>
                  <a:rPr lang="es-ES_tradnl" sz="2200">
                    <a:latin typeface="Arial Black" pitchFamily="34" charset="0"/>
                  </a:rPr>
                  <a:t>combustión</a:t>
                </a:r>
              </a:p>
            </p:txBody>
          </p:sp>
        </p:grp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148263" y="3933825"/>
            <a:ext cx="3600450" cy="1798638"/>
            <a:chOff x="3338" y="2100"/>
            <a:chExt cx="2024" cy="1133"/>
          </a:xfrm>
        </p:grpSpPr>
        <p:sp>
          <p:nvSpPr>
            <p:cNvPr id="35" name="AutoShape 36"/>
            <p:cNvSpPr>
              <a:spLocks noChangeArrowheads="1"/>
            </p:cNvSpPr>
            <p:nvPr/>
          </p:nvSpPr>
          <p:spPr bwMode="auto">
            <a:xfrm>
              <a:off x="3338" y="2822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gradFill rotWithShape="0">
              <a:gsLst>
                <a:gs pos="0">
                  <a:srgbClr val="E8400C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3348" y="2256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gradFill rotWithShape="0">
              <a:gsLst>
                <a:gs pos="0">
                  <a:srgbClr val="E8400C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7" name="AutoShape 38"/>
            <p:cNvSpPr>
              <a:spLocks noChangeArrowheads="1"/>
            </p:cNvSpPr>
            <p:nvPr/>
          </p:nvSpPr>
          <p:spPr bwMode="auto">
            <a:xfrm>
              <a:off x="3804" y="2100"/>
              <a:ext cx="432" cy="615"/>
            </a:xfrm>
            <a:prstGeom prst="upArrow">
              <a:avLst>
                <a:gd name="adj1" fmla="val 50000"/>
                <a:gd name="adj2" fmla="val 35590"/>
              </a:avLst>
            </a:prstGeom>
            <a:gradFill rotWithShape="0">
              <a:gsLst>
                <a:gs pos="0">
                  <a:srgbClr val="E8400C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3840" y="2328"/>
              <a:ext cx="1522" cy="905"/>
            </a:xfrm>
            <a:prstGeom prst="rect">
              <a:avLst/>
            </a:prstGeom>
            <a:gradFill rotWithShape="0">
              <a:gsLst>
                <a:gs pos="0">
                  <a:srgbClr val="E8400C"/>
                </a:gs>
                <a:gs pos="100000">
                  <a:schemeClr val="hlink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600" b="1">
                  <a:latin typeface="Arial" charset="0"/>
                </a:rPr>
                <a:t>75%  DE</a:t>
              </a:r>
            </a:p>
            <a:p>
              <a:pPr algn="ctr"/>
              <a:r>
                <a:rPr lang="es-ES_tradnl" sz="1600" b="1">
                  <a:latin typeface="Arial" charset="0"/>
                </a:rPr>
                <a:t>CAUSA DE MUERTES</a:t>
              </a:r>
            </a:p>
            <a:p>
              <a:pPr algn="ctr"/>
              <a:r>
                <a:rPr lang="es-ES_tradnl" sz="1600" b="1">
                  <a:latin typeface="Arial" charset="0"/>
                </a:rPr>
                <a:t>EN INCENDIOS</a:t>
              </a:r>
            </a:p>
            <a:p>
              <a:pPr algn="ctr"/>
              <a:endParaRPr lang="es-ES_tradnl" sz="800" b="1">
                <a:latin typeface="Arial" charset="0"/>
              </a:endParaRPr>
            </a:p>
            <a:p>
              <a:pPr algn="ctr"/>
              <a:r>
                <a:rPr lang="es-ES_tradnl" sz="1600" b="1">
                  <a:latin typeface="Arial" charset="0"/>
                </a:rPr>
                <a:t>Producen los daños más graves a las personas</a:t>
              </a:r>
            </a:p>
          </p:txBody>
        </p:sp>
      </p:grpSp>
      <p:sp>
        <p:nvSpPr>
          <p:cNvPr id="39" name="Rectangle 41"/>
          <p:cNvSpPr>
            <a:spLocks noChangeArrowheads="1"/>
          </p:cNvSpPr>
          <p:nvPr/>
        </p:nvSpPr>
        <p:spPr bwMode="auto">
          <a:xfrm>
            <a:off x="395288" y="5948363"/>
            <a:ext cx="8353425" cy="701675"/>
          </a:xfrm>
          <a:prstGeom prst="rect">
            <a:avLst/>
          </a:prstGeom>
          <a:gradFill rotWithShape="0">
            <a:gsLst>
              <a:gs pos="0">
                <a:srgbClr val="660033"/>
              </a:gs>
              <a:gs pos="50000">
                <a:srgbClr val="CC0099"/>
              </a:gs>
              <a:gs pos="100000">
                <a:srgbClr val="6600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000" i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CONDICIONANTES DE LA SEGURIDAD EN EL TRÁNSITO DE PERSONAS POR VÍAS DE EVACUACIÓN</a:t>
            </a:r>
            <a:endParaRPr lang="es-ES_tradnl" sz="2000" i="1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7030A0"/>
                </a:solidFill>
              </a:rPr>
              <a:t>EFECTOS DE LA INSUFICIENCIA DE OXÍGENO</a:t>
            </a:r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9552" y="2636912"/>
            <a:ext cx="80645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7030A0"/>
                </a:solidFill>
              </a:rPr>
              <a:t>21 %: SITUACIÓN NORMAL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552" y="3284984"/>
            <a:ext cx="80645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7030A0"/>
                </a:solidFill>
              </a:rPr>
              <a:t>20 al 15 %: DISMINUCIÓN DE LA DESTREZA MUSCULAR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552" y="3861048"/>
            <a:ext cx="8064500" cy="9357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7030A0"/>
                </a:solidFill>
              </a:rPr>
              <a:t>          14 al 10 %: LA PERSONA ESTA CONSCIENTE, PERO NO  RAZONA BIEN, SUFRE CANSANCIO CON RAPIDEZ, SIN EMBARGO NO ALCANZA A DARSE CUENTA DE ESTOS EFECTOS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552" y="5013177"/>
            <a:ext cx="8064500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7030A0"/>
                </a:solidFill>
              </a:rPr>
              <a:t>9 AL 6 %: LA PERSONA PIERDE EL CONOCIMIENTO Y PUEDE LLEGAR A MORIR POR ASFIXIA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1881478" y="3996805"/>
            <a:ext cx="5344533" cy="11694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800" b="1" dirty="0">
                <a:solidFill>
                  <a:srgbClr val="7030A0"/>
                </a:solidFill>
                <a:latin typeface="Verdana" pitchFamily="34" charset="0"/>
              </a:rPr>
              <a:t>INCENDIO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9939337">
            <a:off x="343141" y="3000255"/>
            <a:ext cx="3916910" cy="7393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sng" dirty="0">
                <a:solidFill>
                  <a:srgbClr val="7030A0"/>
                </a:solidFill>
                <a:latin typeface="Verdana" pitchFamily="34" charset="0"/>
              </a:rPr>
              <a:t>SITUACIÓN:</a:t>
            </a:r>
            <a:r>
              <a:rPr lang="es-ES" sz="1400" b="1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es-ES" sz="1200" b="1" dirty="0">
                <a:solidFill>
                  <a:srgbClr val="7030A0"/>
                </a:solidFill>
                <a:latin typeface="Verdana" pitchFamily="34" charset="0"/>
              </a:rPr>
              <a:t>ALMACENAMIENTO Y DISTRIBUCIÓN DE COMBUSTIBLES E INFLAMABLES, SEGURIDAD ELÉCTRICA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 rot="1702209">
            <a:off x="5040160" y="2835528"/>
            <a:ext cx="3766181" cy="800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u="sng" dirty="0">
                <a:solidFill>
                  <a:srgbClr val="7030A0"/>
                </a:solidFill>
                <a:latin typeface="Verdana" pitchFamily="34" charset="0"/>
              </a:rPr>
              <a:t>ACTOS:</a:t>
            </a:r>
            <a:r>
              <a:rPr lang="es-ES" b="1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es-ES" sz="1400" b="1" dirty="0">
                <a:solidFill>
                  <a:srgbClr val="7030A0"/>
                </a:solidFill>
                <a:latin typeface="Verdana" pitchFamily="34" charset="0"/>
              </a:rPr>
              <a:t>PROCEDIMIENTOS DE TRABAJO, USO DE PROLONGADORES ELÉCTRICOS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3850" y="5949950"/>
            <a:ext cx="8424863" cy="436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200" b="1" u="sng" dirty="0">
                <a:solidFill>
                  <a:srgbClr val="7030A0"/>
                </a:solidFill>
                <a:latin typeface="Verdana" pitchFamily="34" charset="0"/>
              </a:rPr>
              <a:t>FUENTE:</a:t>
            </a:r>
            <a:r>
              <a:rPr lang="es-ES" sz="2000" b="1" dirty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es-ES" sz="1800" b="1" dirty="0">
                <a:solidFill>
                  <a:srgbClr val="7030A0"/>
                </a:solidFill>
                <a:latin typeface="Verdana" pitchFamily="34" charset="0"/>
              </a:rPr>
              <a:t>ESTRUCTURA, INSTALACIONES, MATERIALES</a:t>
            </a:r>
            <a:r>
              <a:rPr lang="es-ES" sz="2000" b="1" dirty="0">
                <a:solidFill>
                  <a:srgbClr val="7030A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flipV="1">
            <a:off x="4165600" y="5295900"/>
            <a:ext cx="838200" cy="5095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rot="10800000" lIns="92075" tIns="46038" rIns="92075" bIns="46038" anchor="ctr">
            <a:spAutoFit/>
          </a:bodyPr>
          <a:lstStyle/>
          <a:p>
            <a:endParaRPr lang="es-AR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3528" y="1556792"/>
            <a:ext cx="84248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800" b="1" dirty="0">
                <a:solidFill>
                  <a:srgbClr val="7030A0"/>
                </a:solidFill>
              </a:rPr>
              <a:t>CAUSAS DE LA FORMACIÓN DE INCENDIOS</a:t>
            </a:r>
            <a:endParaRPr lang="es-ES" sz="2800" b="1" dirty="0">
              <a:solidFill>
                <a:srgbClr val="7030A0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2900103" flipV="1">
            <a:off x="5795963" y="3452813"/>
            <a:ext cx="431800" cy="623887"/>
          </a:xfrm>
          <a:prstGeom prst="downArrow">
            <a:avLst>
              <a:gd name="adj1" fmla="val 55843"/>
              <a:gd name="adj2" fmla="val 80985"/>
            </a:avLst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s-AR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 rot="8711632" flipV="1">
            <a:off x="2843213" y="3573463"/>
            <a:ext cx="504825" cy="550862"/>
          </a:xfrm>
          <a:prstGeom prst="downArrow">
            <a:avLst>
              <a:gd name="adj1" fmla="val 46954"/>
              <a:gd name="adj2" fmla="val 47583"/>
            </a:avLst>
          </a:prstGeom>
          <a:solidFill>
            <a:srgbClr val="00CC66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766001" cy="92651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2132856"/>
            <a:ext cx="7632848" cy="3384376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r>
              <a:rPr kumimoji="0" lang="es-ES" sz="20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COMBUSTIBLES 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SÓLIDOS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s-ES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s-ES" b="1" dirty="0" smtClean="0">
                <a:solidFill>
                  <a:srgbClr val="7030A0"/>
                </a:solidFill>
              </a:rPr>
              <a:t>Madera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b="1" dirty="0" smtClean="0">
                <a:solidFill>
                  <a:srgbClr val="7030A0"/>
                </a:solidFill>
              </a:rPr>
              <a:t>Muebles, Escritorios, Estanterías, Paneles</a:t>
            </a:r>
          </a:p>
          <a:p>
            <a:pPr>
              <a:spcBef>
                <a:spcPct val="30000"/>
              </a:spcBef>
            </a:pPr>
            <a:r>
              <a:rPr lang="es-ES" b="1" dirty="0" smtClean="0">
                <a:solidFill>
                  <a:srgbClr val="7030A0"/>
                </a:solidFill>
              </a:rPr>
              <a:t>Papel, cartón,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s-ES" b="1" dirty="0" smtClean="0">
                <a:solidFill>
                  <a:srgbClr val="7030A0"/>
                </a:solidFill>
              </a:rPr>
              <a:t>Carpetas, Libros, Expedientes, Residuos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s-ES" b="1" dirty="0" smtClean="0">
                <a:solidFill>
                  <a:srgbClr val="7030A0"/>
                </a:solidFill>
              </a:rPr>
              <a:t>Telas</a:t>
            </a:r>
          </a:p>
          <a:p>
            <a:pPr lvl="1">
              <a:spcBef>
                <a:spcPct val="0"/>
              </a:spcBef>
            </a:pPr>
            <a:r>
              <a:rPr lang="es-ES" b="1" dirty="0" smtClean="0">
                <a:solidFill>
                  <a:srgbClr val="7030A0"/>
                </a:solidFill>
              </a:rPr>
              <a:t>Cortinas, </a:t>
            </a:r>
          </a:p>
          <a:p>
            <a:pPr>
              <a:lnSpc>
                <a:spcPct val="90000"/>
              </a:lnSpc>
            </a:pPr>
            <a:r>
              <a:rPr lang="es-ES" b="1" dirty="0" smtClean="0">
                <a:solidFill>
                  <a:srgbClr val="7030A0"/>
                </a:solidFill>
              </a:rPr>
              <a:t>Plásticos</a:t>
            </a:r>
          </a:p>
          <a:p>
            <a:pPr lvl="1">
              <a:spcBef>
                <a:spcPct val="0"/>
              </a:spcBef>
            </a:pPr>
            <a:r>
              <a:rPr lang="es-ES" b="1" dirty="0" smtClean="0">
                <a:solidFill>
                  <a:srgbClr val="7030A0"/>
                </a:solidFill>
              </a:rPr>
              <a:t>Envases, PC, “</a:t>
            </a:r>
            <a:r>
              <a:rPr lang="es-ES" b="1" dirty="0" err="1" smtClean="0">
                <a:solidFill>
                  <a:srgbClr val="7030A0"/>
                </a:solidFill>
              </a:rPr>
              <a:t>Dispenser</a:t>
            </a:r>
            <a:r>
              <a:rPr lang="es-ES" b="1" dirty="0" smtClean="0">
                <a:solidFill>
                  <a:srgbClr val="7030A0"/>
                </a:solidFill>
              </a:rPr>
              <a:t> de agua”, Bolsas, Alfombras, Mamparas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1560" y="1412776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800" b="1" dirty="0" smtClean="0">
                <a:solidFill>
                  <a:srgbClr val="7030A0"/>
                </a:solidFill>
              </a:rPr>
              <a:t>FUENTES</a:t>
            </a:r>
            <a:endParaRPr lang="es-E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1133</Words>
  <Application>Microsoft Office PowerPoint</Application>
  <PresentationFormat>Presentación en pantalla (4:3)</PresentationFormat>
  <Paragraphs>211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Concurrencia</vt:lpstr>
      <vt:lpstr>PREVENCIÓN DE RIESGOS DE INCENDIO</vt:lpstr>
      <vt:lpstr>DEFINICIONES</vt:lpstr>
      <vt:lpstr>DEFINICIONES</vt:lpstr>
      <vt:lpstr>EFECTOS DEL INCENDIO</vt:lpstr>
      <vt:lpstr>APARICIÓN DE FUEGO</vt:lpstr>
      <vt:lpstr>Presentación de PowerPoint</vt:lpstr>
      <vt:lpstr>EFECTOS DE LA INSUFICIENCIA DE OXÍGENO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INSTRUCTIVO EVACUACION</dc:title>
  <dc:creator/>
  <cp:lastModifiedBy/>
  <cp:revision>42</cp:revision>
  <dcterms:created xsi:type="dcterms:W3CDTF">2014-05-22T17:10:57Z</dcterms:created>
  <dcterms:modified xsi:type="dcterms:W3CDTF">2014-06-09T15:17:28Z</dcterms:modified>
</cp:coreProperties>
</file>