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20" r:id="rId1"/>
  </p:sldMasterIdLst>
  <p:notesMasterIdLst>
    <p:notesMasterId r:id="rId16"/>
  </p:notes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XElQvuovVj6eWPZevkVyNA==" hashData="A94ZIXkrh41C8PCTL2hrUMXNxqk="/>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0" d="100"/>
          <a:sy n="40" d="100"/>
        </p:scale>
        <p:origin x="-1338"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FD119F-1691-4432-BE79-1BAC53FE7C71}" type="datetimeFigureOut">
              <a:rPr lang="es-ES" smtClean="0"/>
              <a:pPr/>
              <a:t>09/06/2014</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4CC48B-761E-4350-9FBB-E85C1112338F}" type="slidenum">
              <a:rPr lang="es-ES" smtClean="0"/>
              <a:pPr/>
              <a:t>‹Nº›</a:t>
            </a:fld>
            <a:endParaRPr lang="es-ES"/>
          </a:p>
        </p:txBody>
      </p:sp>
    </p:spTree>
    <p:extLst>
      <p:ext uri="{BB962C8B-B14F-4D97-AF65-F5344CB8AC3E}">
        <p14:creationId xmlns:p14="http://schemas.microsoft.com/office/powerpoint/2010/main" val="3160605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934CC48B-761E-4350-9FBB-E85C1112338F}" type="slidenum">
              <a:rPr lang="es-ES" smtClean="0"/>
              <a:pPr/>
              <a:t>1</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C39703EC-125F-4B0D-9239-C8144472B09D}" type="datetimeFigureOut">
              <a:rPr lang="es-ES" smtClean="0"/>
              <a:pPr/>
              <a:t>09/06/2014</a:t>
            </a:fld>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617310AC-AADB-4DFD-8061-4C5F2A0E6219}"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39703EC-125F-4B0D-9239-C8144472B09D}" type="datetimeFigureOut">
              <a:rPr lang="es-ES" smtClean="0"/>
              <a:pPr/>
              <a:t>09/06/2014</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617310AC-AADB-4DFD-8061-4C5F2A0E6219}"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39703EC-125F-4B0D-9239-C8144472B09D}" type="datetimeFigureOut">
              <a:rPr lang="es-ES" smtClean="0"/>
              <a:pPr/>
              <a:t>09/06/2014</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617310AC-AADB-4DFD-8061-4C5F2A0E6219}"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39703EC-125F-4B0D-9239-C8144472B09D}" type="datetimeFigureOut">
              <a:rPr lang="es-ES" smtClean="0"/>
              <a:pPr/>
              <a:t>09/06/2014</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617310AC-AADB-4DFD-8061-4C5F2A0E6219}" type="slidenum">
              <a:rPr lang="es-ES" smtClean="0"/>
              <a:pPr/>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C39703EC-125F-4B0D-9239-C8144472B09D}" type="datetimeFigureOut">
              <a:rPr lang="es-ES" smtClean="0"/>
              <a:pPr/>
              <a:t>09/06/2014</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617310AC-AADB-4DFD-8061-4C5F2A0E6219}" type="slidenum">
              <a:rPr lang="es-ES" smtClean="0"/>
              <a:pPr/>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C39703EC-125F-4B0D-9239-C8144472B09D}" type="datetimeFigureOut">
              <a:rPr lang="es-ES" smtClean="0"/>
              <a:pPr/>
              <a:t>09/06/2014</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617310AC-AADB-4DFD-8061-4C5F2A0E6219}" type="slidenum">
              <a:rPr lang="es-ES" smtClean="0"/>
              <a:pPr/>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C39703EC-125F-4B0D-9239-C8144472B09D}" type="datetimeFigureOut">
              <a:rPr lang="es-ES" smtClean="0"/>
              <a:pPr/>
              <a:t>09/06/2014</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617310AC-AADB-4DFD-8061-4C5F2A0E6219}"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C39703EC-125F-4B0D-9239-C8144472B09D}" type="datetimeFigureOut">
              <a:rPr lang="es-ES" smtClean="0"/>
              <a:pPr/>
              <a:t>09/06/2014</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617310AC-AADB-4DFD-8061-4C5F2A0E6219}" type="slidenum">
              <a:rPr lang="es-ES" smtClean="0"/>
              <a:pPr/>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C39703EC-125F-4B0D-9239-C8144472B09D}" type="datetimeFigureOut">
              <a:rPr lang="es-ES" smtClean="0"/>
              <a:pPr/>
              <a:t>09/06/2014</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617310AC-AADB-4DFD-8061-4C5F2A0E6219}"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C39703EC-125F-4B0D-9239-C8144472B09D}" type="datetimeFigureOut">
              <a:rPr lang="es-ES" smtClean="0"/>
              <a:pPr/>
              <a:t>09/06/2014</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617310AC-AADB-4DFD-8061-4C5F2A0E6219}"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C39703EC-125F-4B0D-9239-C8144472B09D}" type="datetimeFigureOut">
              <a:rPr lang="es-ES" smtClean="0"/>
              <a:pPr/>
              <a:t>09/06/2014</a:t>
            </a:fld>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617310AC-AADB-4DFD-8061-4C5F2A0E6219}" type="slidenum">
              <a:rPr lang="es-ES" smtClean="0"/>
              <a:pPr/>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39703EC-125F-4B0D-9239-C8144472B09D}" type="datetimeFigureOut">
              <a:rPr lang="es-ES" smtClean="0"/>
              <a:pPr/>
              <a:t>09/06/2014</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17310AC-AADB-4DFD-8061-4C5F2A0E6219}"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518864" y="3140968"/>
            <a:ext cx="8229600" cy="782960"/>
          </a:xfrm>
        </p:spPr>
        <p:txBody>
          <a:bodyPr anchor="b">
            <a:normAutofit fontScale="90000"/>
            <a:scene3d>
              <a:camera prst="orthographicFront"/>
              <a:lightRig rig="soft" dir="t"/>
            </a:scene3d>
            <a:sp3d prstMaterial="softEdge">
              <a:bevelT w="25400" h="25400"/>
            </a:sp3d>
          </a:bodyPr>
          <a:lstStyle/>
          <a:p>
            <a:pPr algn="ctr">
              <a:defRPr/>
            </a:pPr>
            <a:r>
              <a:rPr lang="es-ES" altLang="es-AR" sz="4800" dirty="0" smtClean="0">
                <a:solidFill>
                  <a:srgbClr val="7030A0"/>
                </a:solidFill>
              </a:rPr>
              <a:t>PREVENCION DE ACCIDENTES</a:t>
            </a:r>
            <a:endParaRPr lang="es-AR" sz="4800" b="1" kern="1200" dirty="0">
              <a:solidFill>
                <a:srgbClr val="7030A0"/>
              </a:solidFill>
              <a:effectLst>
                <a:outerShdw blurRad="31750" dist="25400" dir="5400000" algn="tl" rotWithShape="0">
                  <a:srgbClr val="000000">
                    <a:alpha val="25000"/>
                  </a:srgbClr>
                </a:outerShdw>
              </a:effectLst>
            </a:endParaRPr>
          </a:p>
        </p:txBody>
      </p:sp>
      <p:grpSp>
        <p:nvGrpSpPr>
          <p:cNvPr id="7" name="6 Grupo"/>
          <p:cNvGrpSpPr/>
          <p:nvPr/>
        </p:nvGrpSpPr>
        <p:grpSpPr>
          <a:xfrm>
            <a:off x="1081088" y="476672"/>
            <a:ext cx="6752555" cy="913978"/>
            <a:chOff x="1081088" y="476672"/>
            <a:chExt cx="6752555" cy="913978"/>
          </a:xfrm>
        </p:grpSpPr>
        <p:pic>
          <p:nvPicPr>
            <p:cNvPr id="1026" name="Picture 2" descr="uba-helvetica-a300"/>
            <p:cNvPicPr>
              <a:picLocks noChangeAspect="1" noChangeArrowheads="1"/>
            </p:cNvPicPr>
            <p:nvPr/>
          </p:nvPicPr>
          <p:blipFill>
            <a:blip r:embed="rId3" cstate="print"/>
            <a:srcRect/>
            <a:stretch>
              <a:fillRect/>
            </a:stretch>
          </p:blipFill>
          <p:spPr bwMode="auto">
            <a:xfrm>
              <a:off x="1081088" y="568325"/>
              <a:ext cx="2601912" cy="822325"/>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7092280" y="476672"/>
              <a:ext cx="741363" cy="796925"/>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Imagen1.png"/>
          <p:cNvPicPr>
            <a:picLocks noChangeAspect="1"/>
          </p:cNvPicPr>
          <p:nvPr/>
        </p:nvPicPr>
        <p:blipFill>
          <a:blip r:embed="rId2" cstate="print"/>
          <a:stretch>
            <a:fillRect/>
          </a:stretch>
        </p:blipFill>
        <p:spPr>
          <a:xfrm>
            <a:off x="1043608" y="548680"/>
            <a:ext cx="6766001" cy="926515"/>
          </a:xfrm>
          <a:prstGeom prst="rect">
            <a:avLst/>
          </a:prstGeom>
        </p:spPr>
      </p:pic>
      <p:sp>
        <p:nvSpPr>
          <p:cNvPr id="3" name="2 Rectángulo"/>
          <p:cNvSpPr/>
          <p:nvPr/>
        </p:nvSpPr>
        <p:spPr>
          <a:xfrm>
            <a:off x="899592" y="1988840"/>
            <a:ext cx="7272808" cy="461665"/>
          </a:xfrm>
          <a:prstGeom prst="rect">
            <a:avLst/>
          </a:prstGeom>
        </p:spPr>
        <p:txBody>
          <a:bodyPr wrap="square">
            <a:spAutoFit/>
          </a:bodyPr>
          <a:lstStyle/>
          <a:p>
            <a:r>
              <a:rPr lang="es-AR" altLang="es-AR" sz="2400" b="1" dirty="0" smtClean="0">
                <a:solidFill>
                  <a:srgbClr val="7030A0"/>
                </a:solidFill>
              </a:rPr>
              <a:t>Seguir procedimientos de trabajo seguro</a:t>
            </a:r>
            <a:endParaRPr lang="es-AR" altLang="es-AR" sz="2400" b="1" dirty="0">
              <a:solidFill>
                <a:srgbClr val="FF0000"/>
              </a:solidFill>
            </a:endParaRPr>
          </a:p>
        </p:txBody>
      </p:sp>
      <p:sp>
        <p:nvSpPr>
          <p:cNvPr id="5" name="4 Rectángulo"/>
          <p:cNvSpPr/>
          <p:nvPr/>
        </p:nvSpPr>
        <p:spPr>
          <a:xfrm>
            <a:off x="899592" y="2852936"/>
            <a:ext cx="7200800" cy="2554545"/>
          </a:xfrm>
          <a:prstGeom prst="rect">
            <a:avLst/>
          </a:prstGeom>
        </p:spPr>
        <p:txBody>
          <a:bodyPr wrap="square">
            <a:spAutoFit/>
          </a:bodyPr>
          <a:lstStyle/>
          <a:p>
            <a:pPr algn="just"/>
            <a:r>
              <a:rPr lang="es-ES" sz="2000" dirty="0" smtClean="0">
                <a:solidFill>
                  <a:srgbClr val="7030A0"/>
                </a:solidFill>
              </a:rPr>
              <a:t>El Procedimiento de Trabajo Seguro (PTS) es una descripción detallada de cómo proceder para desarrollar de manera correcta y segura un trabajo o tarea. Es la definición de un método sistemático de trabajo integrado en el proceso productivo, en el que se recogen los aspectos de seguridad que se debe aplicar con la actividad realizada. Pretenden eliminar o reducir los actos inseguros.</a:t>
            </a:r>
            <a:endParaRPr lang="es-ES" sz="2000" dirty="0">
              <a:solidFill>
                <a:srgbClr val="7030A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Imagen1.png"/>
          <p:cNvPicPr>
            <a:picLocks noChangeAspect="1"/>
          </p:cNvPicPr>
          <p:nvPr/>
        </p:nvPicPr>
        <p:blipFill>
          <a:blip r:embed="rId2" cstate="print"/>
          <a:stretch>
            <a:fillRect/>
          </a:stretch>
        </p:blipFill>
        <p:spPr>
          <a:xfrm>
            <a:off x="1043608" y="548680"/>
            <a:ext cx="6766001" cy="926515"/>
          </a:xfrm>
          <a:prstGeom prst="rect">
            <a:avLst/>
          </a:prstGeom>
        </p:spPr>
      </p:pic>
      <p:sp>
        <p:nvSpPr>
          <p:cNvPr id="3" name="2 Título"/>
          <p:cNvSpPr txBox="1">
            <a:spLocks/>
          </p:cNvSpPr>
          <p:nvPr/>
        </p:nvSpPr>
        <p:spPr>
          <a:xfrm>
            <a:off x="971600" y="1556792"/>
            <a:ext cx="6933456" cy="648072"/>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AR" altLang="es-AR" sz="32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t>Actuación ante accidentes</a:t>
            </a:r>
            <a:endParaRPr kumimoji="0" lang="es-ES" sz="32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pic>
        <p:nvPicPr>
          <p:cNvPr id="5" name="Picture 3"/>
          <p:cNvPicPr>
            <a:picLocks noChangeAspect="1" noChangeArrowheads="1"/>
          </p:cNvPicPr>
          <p:nvPr/>
        </p:nvPicPr>
        <p:blipFill>
          <a:blip r:embed="rId3" cstate="print"/>
          <a:srcRect/>
          <a:stretch>
            <a:fillRect/>
          </a:stretch>
        </p:blipFill>
        <p:spPr bwMode="auto">
          <a:xfrm>
            <a:off x="2051720" y="2276872"/>
            <a:ext cx="5257006" cy="3805465"/>
          </a:xfrm>
          <a:prstGeom prst="rect">
            <a:avLst/>
          </a:prstGeom>
          <a:noFill/>
          <a:ln w="9525">
            <a:solidFill>
              <a:srgbClr val="7030A0"/>
            </a:solid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Imagen1.png"/>
          <p:cNvPicPr>
            <a:picLocks noChangeAspect="1"/>
          </p:cNvPicPr>
          <p:nvPr/>
        </p:nvPicPr>
        <p:blipFill>
          <a:blip r:embed="rId2" cstate="print"/>
          <a:stretch>
            <a:fillRect/>
          </a:stretch>
        </p:blipFill>
        <p:spPr>
          <a:xfrm>
            <a:off x="1043608" y="548680"/>
            <a:ext cx="6766001" cy="926515"/>
          </a:xfrm>
          <a:prstGeom prst="rect">
            <a:avLst/>
          </a:prstGeom>
        </p:spPr>
      </p:pic>
      <p:sp>
        <p:nvSpPr>
          <p:cNvPr id="3" name="2 Título"/>
          <p:cNvSpPr txBox="1">
            <a:spLocks/>
          </p:cNvSpPr>
          <p:nvPr/>
        </p:nvSpPr>
        <p:spPr>
          <a:xfrm>
            <a:off x="971600" y="1556792"/>
            <a:ext cx="6933456" cy="648072"/>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AR" altLang="es-AR" sz="32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t>P.A.S.</a:t>
            </a:r>
            <a:endParaRPr kumimoji="0" lang="es-ES" sz="32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5" name="Rectangle 3"/>
          <p:cNvSpPr txBox="1">
            <a:spLocks noChangeArrowheads="1"/>
          </p:cNvSpPr>
          <p:nvPr/>
        </p:nvSpPr>
        <p:spPr>
          <a:xfrm>
            <a:off x="971600" y="2564904"/>
            <a:ext cx="7272808" cy="3312368"/>
          </a:xfrm>
          <a:prstGeom prst="rect">
            <a:avLst/>
          </a:prstGeom>
        </p:spPr>
        <p:txBody>
          <a:bodyPr/>
          <a:lstStyle/>
          <a:p>
            <a:pPr marR="0" lvl="0" algn="just" defTabSz="914400" rtl="0" eaLnBrk="1" fontAlgn="auto" latinLnBrk="0" hangingPunct="1">
              <a:lnSpc>
                <a:spcPct val="80000"/>
              </a:lnSpc>
              <a:spcAft>
                <a:spcPts val="600"/>
              </a:spcAft>
              <a:buClr>
                <a:schemeClr val="accent1"/>
              </a:buClr>
              <a:buSzPct val="68000"/>
              <a:buFontTx/>
              <a:buNone/>
              <a:tabLst/>
              <a:defRPr/>
            </a:pPr>
            <a:r>
              <a:rPr kumimoji="0" lang="es-ES" sz="2000" b="1" i="0" u="none" strike="noStrike" kern="1200" cap="none" spc="0" normalizeH="0" baseline="0" noProof="0" dirty="0" smtClean="0">
                <a:ln>
                  <a:noFill/>
                </a:ln>
                <a:solidFill>
                  <a:srgbClr val="7030A0"/>
                </a:solidFill>
                <a:effectLst/>
                <a:uLnTx/>
                <a:uFillTx/>
                <a:latin typeface="+mn-lt"/>
                <a:ea typeface="+mn-ea"/>
                <a:cs typeface="+mn-cs"/>
              </a:rPr>
              <a:t>Proteger el lugar de los hechos.</a:t>
            </a:r>
            <a:endParaRPr kumimoji="0" lang="es-ES" sz="2000" b="0" i="0" u="none" strike="noStrike" kern="1200" cap="none" spc="0" normalizeH="0" baseline="0" noProof="0" dirty="0" smtClean="0">
              <a:ln>
                <a:noFill/>
              </a:ln>
              <a:solidFill>
                <a:srgbClr val="7030A0"/>
              </a:solidFill>
              <a:effectLst/>
              <a:uLnTx/>
              <a:uFillTx/>
              <a:latin typeface="+mn-lt"/>
              <a:ea typeface="+mn-ea"/>
              <a:cs typeface="+mn-cs"/>
            </a:endParaRPr>
          </a:p>
          <a:p>
            <a:pPr marR="0" lvl="0" algn="just" defTabSz="914400" rtl="0" eaLnBrk="1" fontAlgn="auto" latinLnBrk="0" hangingPunct="1">
              <a:lnSpc>
                <a:spcPct val="80000"/>
              </a:lnSpc>
              <a:spcAft>
                <a:spcPts val="600"/>
              </a:spcAft>
              <a:buClr>
                <a:schemeClr val="accent1"/>
              </a:buClr>
              <a:buSzPct val="68000"/>
              <a:tabLst/>
              <a:defRPr/>
            </a:pPr>
            <a:r>
              <a:rPr kumimoji="0" lang="es-ES" sz="2000" b="0" i="0" u="none" strike="noStrike" kern="1200" cap="none" spc="0" normalizeH="0" baseline="0" noProof="0" dirty="0" smtClean="0">
                <a:ln>
                  <a:noFill/>
                </a:ln>
                <a:solidFill>
                  <a:srgbClr val="7030A0"/>
                </a:solidFill>
                <a:effectLst/>
                <a:uLnTx/>
                <a:uFillTx/>
                <a:latin typeface="+mn-lt"/>
                <a:ea typeface="+mn-ea"/>
                <a:cs typeface="+mn-cs"/>
              </a:rPr>
              <a:t>No debemos olvidar que después de haberse producido un accidente, puede seguir el peligro que lo originó.</a:t>
            </a:r>
          </a:p>
          <a:p>
            <a:pPr marR="0" lvl="0" algn="just" defTabSz="914400" rtl="0" eaLnBrk="1" fontAlgn="auto" latinLnBrk="0" hangingPunct="1">
              <a:lnSpc>
                <a:spcPct val="80000"/>
              </a:lnSpc>
              <a:spcAft>
                <a:spcPts val="600"/>
              </a:spcAft>
              <a:buClr>
                <a:schemeClr val="accent1"/>
              </a:buClr>
              <a:buSzPct val="68000"/>
              <a:buFontTx/>
              <a:buNone/>
              <a:tabLst/>
              <a:defRPr/>
            </a:pPr>
            <a:r>
              <a:rPr kumimoji="0" lang="es-ES" sz="2000" b="1" i="0" u="none" strike="noStrike" kern="1200" cap="none" spc="0" normalizeH="0" baseline="0" noProof="0" dirty="0" smtClean="0">
                <a:ln>
                  <a:noFill/>
                </a:ln>
                <a:solidFill>
                  <a:srgbClr val="7030A0"/>
                </a:solidFill>
                <a:effectLst/>
                <a:uLnTx/>
                <a:uFillTx/>
                <a:latin typeface="+mn-lt"/>
                <a:ea typeface="+mn-ea"/>
                <a:cs typeface="+mn-cs"/>
              </a:rPr>
              <a:t>Alertar a los servicios de socorro.</a:t>
            </a:r>
            <a:endParaRPr kumimoji="0" lang="es-ES" sz="2000" b="0" i="0" u="none" strike="noStrike" kern="1200" cap="none" spc="0" normalizeH="0" baseline="0" noProof="0" dirty="0" smtClean="0">
              <a:ln>
                <a:noFill/>
              </a:ln>
              <a:solidFill>
                <a:srgbClr val="7030A0"/>
              </a:solidFill>
              <a:effectLst/>
              <a:uLnTx/>
              <a:uFillTx/>
              <a:latin typeface="+mn-lt"/>
              <a:ea typeface="+mn-ea"/>
              <a:cs typeface="+mn-cs"/>
            </a:endParaRPr>
          </a:p>
          <a:p>
            <a:pPr marR="0" lvl="0" algn="just" defTabSz="914400" rtl="0" eaLnBrk="1" fontAlgn="auto" latinLnBrk="0" hangingPunct="1">
              <a:lnSpc>
                <a:spcPct val="80000"/>
              </a:lnSpc>
              <a:spcAft>
                <a:spcPts val="600"/>
              </a:spcAft>
              <a:buClr>
                <a:schemeClr val="accent1"/>
              </a:buClr>
              <a:buSzPct val="68000"/>
              <a:tabLst/>
              <a:defRPr/>
            </a:pPr>
            <a:r>
              <a:rPr kumimoji="0" lang="es-ES" sz="2000" b="0" i="0" u="none" strike="noStrike" kern="1200" cap="none" spc="0" normalizeH="0" baseline="0" noProof="0" dirty="0" smtClean="0">
                <a:ln>
                  <a:noFill/>
                </a:ln>
                <a:solidFill>
                  <a:srgbClr val="7030A0"/>
                </a:solidFill>
                <a:effectLst/>
                <a:uLnTx/>
                <a:uFillTx/>
                <a:latin typeface="+mn-lt"/>
                <a:ea typeface="+mn-ea"/>
                <a:cs typeface="+mn-cs"/>
              </a:rPr>
              <a:t>Avisar a los Servicios de Socorro: Servicios Generales, Policía, Defensa Civil, Bomberos, 911, etc.</a:t>
            </a:r>
          </a:p>
          <a:p>
            <a:pPr marR="0" lvl="0" algn="just" defTabSz="914400" rtl="0" eaLnBrk="1" fontAlgn="auto" latinLnBrk="0" hangingPunct="1">
              <a:lnSpc>
                <a:spcPct val="80000"/>
              </a:lnSpc>
              <a:spcAft>
                <a:spcPts val="600"/>
              </a:spcAft>
              <a:buClr>
                <a:schemeClr val="accent1"/>
              </a:buClr>
              <a:buSzPct val="68000"/>
              <a:tabLst/>
              <a:defRPr/>
            </a:pPr>
            <a:r>
              <a:rPr kumimoji="0" lang="es-ES" sz="2000" b="0" i="0" u="none" strike="noStrike" kern="1200" cap="none" spc="0" normalizeH="0" baseline="0" noProof="0" dirty="0" smtClean="0">
                <a:ln>
                  <a:noFill/>
                </a:ln>
                <a:solidFill>
                  <a:srgbClr val="7030A0"/>
                </a:solidFill>
                <a:effectLst/>
                <a:uLnTx/>
                <a:uFillTx/>
                <a:latin typeface="+mn-lt"/>
                <a:ea typeface="+mn-ea"/>
                <a:cs typeface="+mn-cs"/>
              </a:rPr>
              <a:t>Permanecer con el accidentado y enviar a alguien a pedir ayuda al teléfono más cercano.</a:t>
            </a:r>
          </a:p>
          <a:p>
            <a:pPr marR="0" lvl="0" algn="just" defTabSz="914400" rtl="0" eaLnBrk="1" fontAlgn="auto" latinLnBrk="0" hangingPunct="1">
              <a:lnSpc>
                <a:spcPct val="80000"/>
              </a:lnSpc>
              <a:spcAft>
                <a:spcPts val="600"/>
              </a:spcAft>
              <a:buClr>
                <a:schemeClr val="accent1"/>
              </a:buClr>
              <a:buSzPct val="68000"/>
              <a:buFontTx/>
              <a:buNone/>
              <a:tabLst/>
              <a:defRPr/>
            </a:pPr>
            <a:r>
              <a:rPr kumimoji="0" lang="es-ES" sz="2000" b="1" i="0" u="none" strike="noStrike" kern="1200" cap="none" spc="0" normalizeH="0" baseline="0" noProof="0" dirty="0" smtClean="0">
                <a:ln>
                  <a:noFill/>
                </a:ln>
                <a:solidFill>
                  <a:srgbClr val="7030A0"/>
                </a:solidFill>
                <a:effectLst/>
                <a:uLnTx/>
                <a:uFillTx/>
                <a:latin typeface="+mn-lt"/>
                <a:ea typeface="+mn-ea"/>
                <a:cs typeface="+mn-cs"/>
              </a:rPr>
              <a:t>Socorrer.</a:t>
            </a:r>
            <a:endParaRPr kumimoji="0" lang="es-ES" sz="2000" b="0" i="0" u="none" strike="noStrike" kern="1200" cap="none" spc="0" normalizeH="0" baseline="0" noProof="0" dirty="0" smtClean="0">
              <a:ln>
                <a:noFill/>
              </a:ln>
              <a:solidFill>
                <a:srgbClr val="7030A0"/>
              </a:solidFill>
              <a:effectLst/>
              <a:uLnTx/>
              <a:uFillTx/>
              <a:latin typeface="+mn-lt"/>
              <a:ea typeface="+mn-ea"/>
              <a:cs typeface="+mn-cs"/>
            </a:endParaRPr>
          </a:p>
          <a:p>
            <a:pPr marR="0" lvl="0" algn="just" defTabSz="914400" rtl="0" eaLnBrk="1" fontAlgn="auto" latinLnBrk="0" hangingPunct="1">
              <a:lnSpc>
                <a:spcPct val="80000"/>
              </a:lnSpc>
              <a:spcAft>
                <a:spcPts val="600"/>
              </a:spcAft>
              <a:buClr>
                <a:schemeClr val="accent1"/>
              </a:buClr>
              <a:buSzPct val="68000"/>
              <a:tabLst/>
              <a:defRPr/>
            </a:pPr>
            <a:r>
              <a:rPr kumimoji="0" lang="es-ES" sz="2000" b="0" i="0" u="none" strike="noStrike" kern="1200" cap="none" spc="0" normalizeH="0" baseline="0" noProof="0" dirty="0" smtClean="0">
                <a:ln>
                  <a:noFill/>
                </a:ln>
                <a:solidFill>
                  <a:srgbClr val="7030A0"/>
                </a:solidFill>
                <a:effectLst/>
                <a:uLnTx/>
                <a:uFillTx/>
                <a:latin typeface="+mn-lt"/>
                <a:ea typeface="+mn-ea"/>
                <a:cs typeface="+mn-cs"/>
              </a:rPr>
              <a:t>Hay que actuar con rapidez pero sin perder la calma.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Imagen1.png"/>
          <p:cNvPicPr>
            <a:picLocks noChangeAspect="1"/>
          </p:cNvPicPr>
          <p:nvPr/>
        </p:nvPicPr>
        <p:blipFill>
          <a:blip r:embed="rId2" cstate="print"/>
          <a:stretch>
            <a:fillRect/>
          </a:stretch>
        </p:blipFill>
        <p:spPr>
          <a:xfrm>
            <a:off x="1043608" y="548680"/>
            <a:ext cx="6766001" cy="926515"/>
          </a:xfrm>
          <a:prstGeom prst="rect">
            <a:avLst/>
          </a:prstGeom>
        </p:spPr>
      </p:pic>
      <p:sp>
        <p:nvSpPr>
          <p:cNvPr id="5" name="2 Título"/>
          <p:cNvSpPr txBox="1">
            <a:spLocks/>
          </p:cNvSpPr>
          <p:nvPr/>
        </p:nvSpPr>
        <p:spPr>
          <a:xfrm>
            <a:off x="971600" y="1556792"/>
            <a:ext cx="6933456" cy="648072"/>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AR" altLang="es-AR" sz="32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t>EMERGENCIAS</a:t>
            </a:r>
            <a:endParaRPr kumimoji="0" lang="es-ES" sz="32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6" name="1 Rectángulo"/>
          <p:cNvSpPr>
            <a:spLocks noChangeArrowheads="1"/>
          </p:cNvSpPr>
          <p:nvPr/>
        </p:nvSpPr>
        <p:spPr bwMode="auto">
          <a:xfrm>
            <a:off x="1979712" y="2636912"/>
            <a:ext cx="5310188" cy="3077766"/>
          </a:xfrm>
          <a:prstGeom prst="rect">
            <a:avLst/>
          </a:prstGeom>
          <a:noFill/>
          <a:ln w="9525">
            <a:noFill/>
            <a:miter lim="800000"/>
            <a:headEnd/>
            <a:tailEnd/>
          </a:ln>
        </p:spPr>
        <p:txBody>
          <a:bodyPr wrap="square">
            <a:spAutoFit/>
          </a:bodyPr>
          <a:lstStyle/>
          <a:p>
            <a:pPr algn="ctr"/>
            <a:r>
              <a:rPr lang="es-ES" sz="3200" dirty="0">
                <a:solidFill>
                  <a:srgbClr val="7030A0"/>
                </a:solidFill>
              </a:rPr>
              <a:t>IMPORTANTE:</a:t>
            </a:r>
          </a:p>
          <a:p>
            <a:pPr algn="ctr"/>
            <a:r>
              <a:rPr lang="es-ES" sz="3200" dirty="0" smtClean="0">
                <a:solidFill>
                  <a:srgbClr val="7030A0"/>
                </a:solidFill>
              </a:rPr>
              <a:t>En caso de emergencia, comunicarse al interno</a:t>
            </a:r>
          </a:p>
          <a:p>
            <a:pPr algn="ctr"/>
            <a:endParaRPr lang="es-ES" sz="3200" b="1" dirty="0" smtClean="0">
              <a:solidFill>
                <a:srgbClr val="7030A0"/>
              </a:solidFill>
            </a:endParaRPr>
          </a:p>
          <a:p>
            <a:pPr algn="ctr"/>
            <a:r>
              <a:rPr lang="es-ES" sz="6600" b="1" dirty="0" smtClean="0">
                <a:solidFill>
                  <a:srgbClr val="7030A0"/>
                </a:solidFill>
                <a:effectLst>
                  <a:outerShdw blurRad="38100" dist="38100" dir="2700000" algn="tl">
                    <a:srgbClr val="000000">
                      <a:alpha val="43137"/>
                    </a:srgbClr>
                  </a:outerShdw>
                </a:effectLst>
              </a:rPr>
              <a:t>485</a:t>
            </a:r>
            <a:endParaRPr lang="es-ES" sz="6600" b="1" dirty="0">
              <a:solidFill>
                <a:srgbClr val="7030A0"/>
              </a:solidFill>
              <a:effectLst>
                <a:outerShdw blurRad="38100" dist="38100" dir="2700000" algn="tl">
                  <a:srgbClr val="000000">
                    <a:alpha val="43137"/>
                  </a:srgbClr>
                </a:outerShdw>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Imagen1.png"/>
          <p:cNvPicPr>
            <a:picLocks noChangeAspect="1"/>
          </p:cNvPicPr>
          <p:nvPr/>
        </p:nvPicPr>
        <p:blipFill>
          <a:blip r:embed="rId2" cstate="print"/>
          <a:stretch>
            <a:fillRect/>
          </a:stretch>
        </p:blipFill>
        <p:spPr>
          <a:xfrm>
            <a:off x="1043608" y="548680"/>
            <a:ext cx="6766001" cy="926515"/>
          </a:xfrm>
          <a:prstGeom prst="rect">
            <a:avLst/>
          </a:prstGeom>
        </p:spPr>
      </p:pic>
      <p:sp>
        <p:nvSpPr>
          <p:cNvPr id="3" name="2 Título"/>
          <p:cNvSpPr txBox="1">
            <a:spLocks/>
          </p:cNvSpPr>
          <p:nvPr/>
        </p:nvSpPr>
        <p:spPr>
          <a:xfrm>
            <a:off x="971600" y="1556792"/>
            <a:ext cx="6933456" cy="648072"/>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AR" altLang="es-AR" sz="32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t>DUDAS Y CONSULTAS</a:t>
            </a:r>
            <a:endParaRPr kumimoji="0" lang="es-ES" sz="32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5" name="4 Rectángulo"/>
          <p:cNvSpPr/>
          <p:nvPr/>
        </p:nvSpPr>
        <p:spPr>
          <a:xfrm>
            <a:off x="899592" y="4725144"/>
            <a:ext cx="7632848" cy="954107"/>
          </a:xfrm>
          <a:prstGeom prst="rect">
            <a:avLst/>
          </a:prstGeom>
        </p:spPr>
        <p:txBody>
          <a:bodyPr wrap="square">
            <a:spAutoFit/>
          </a:bodyPr>
          <a:lstStyle/>
          <a:p>
            <a:pPr algn="ctr"/>
            <a:r>
              <a:rPr lang="es-ES" altLang="es-AR" sz="2800" b="1" dirty="0" smtClean="0">
                <a:solidFill>
                  <a:srgbClr val="7030A0"/>
                </a:solidFill>
                <a:latin typeface="Arial Unicode MS" pitchFamily="34" charset="-128"/>
              </a:rPr>
              <a:t>Correo-e:  higieneyseguridad@fvet.uba.ar</a:t>
            </a:r>
          </a:p>
          <a:p>
            <a:pPr algn="ctr"/>
            <a:r>
              <a:rPr lang="es-ES" altLang="es-AR" sz="2800" b="1" dirty="0" smtClean="0">
                <a:solidFill>
                  <a:srgbClr val="7030A0"/>
                </a:solidFill>
                <a:latin typeface="Arial Unicode MS" pitchFamily="34" charset="-128"/>
              </a:rPr>
              <a:t>Tel. (011) 4524-8433 interno 433</a:t>
            </a:r>
          </a:p>
        </p:txBody>
      </p:sp>
      <p:sp>
        <p:nvSpPr>
          <p:cNvPr id="6" name="5 Rectángulo"/>
          <p:cNvSpPr/>
          <p:nvPr/>
        </p:nvSpPr>
        <p:spPr>
          <a:xfrm>
            <a:off x="1115616" y="2551837"/>
            <a:ext cx="7200800" cy="1938992"/>
          </a:xfrm>
          <a:prstGeom prst="rect">
            <a:avLst/>
          </a:prstGeom>
        </p:spPr>
        <p:txBody>
          <a:bodyPr wrap="square">
            <a:spAutoFit/>
          </a:bodyPr>
          <a:lstStyle/>
          <a:p>
            <a:pPr algn="ctr"/>
            <a:r>
              <a:rPr lang="es-ES" altLang="es-AR" sz="2400" dirty="0" smtClean="0">
                <a:solidFill>
                  <a:srgbClr val="7030A0"/>
                </a:solidFill>
              </a:rPr>
              <a:t>Servicio de Higiene y Seguridad</a:t>
            </a:r>
          </a:p>
          <a:p>
            <a:pPr algn="ctr"/>
            <a:r>
              <a:rPr lang="es-ES" altLang="es-AR" sz="2400" dirty="0" smtClean="0">
                <a:solidFill>
                  <a:srgbClr val="7030A0"/>
                </a:solidFill>
              </a:rPr>
              <a:t>FACULTAD DE CIENCIAS VETERINARIAS - UBA</a:t>
            </a:r>
          </a:p>
          <a:p>
            <a:pPr algn="ctr"/>
            <a:r>
              <a:rPr lang="es-ES" altLang="es-AR" sz="2400" dirty="0" smtClean="0">
                <a:solidFill>
                  <a:srgbClr val="7030A0"/>
                </a:solidFill>
              </a:rPr>
              <a:t>M.V. </a:t>
            </a:r>
            <a:r>
              <a:rPr lang="es-ES" altLang="es-AR" sz="2400" dirty="0" err="1" smtClean="0">
                <a:solidFill>
                  <a:srgbClr val="7030A0"/>
                </a:solidFill>
              </a:rPr>
              <a:t>Esp</a:t>
            </a:r>
            <a:r>
              <a:rPr lang="es-ES" altLang="es-AR" sz="2400" dirty="0" smtClean="0">
                <a:solidFill>
                  <a:srgbClr val="7030A0"/>
                </a:solidFill>
              </a:rPr>
              <a:t>. Roberto </a:t>
            </a:r>
            <a:r>
              <a:rPr lang="es-ES" altLang="es-AR" sz="2400" dirty="0" err="1" smtClean="0">
                <a:solidFill>
                  <a:srgbClr val="7030A0"/>
                </a:solidFill>
              </a:rPr>
              <a:t>Viguera</a:t>
            </a:r>
            <a:r>
              <a:rPr lang="es-ES" altLang="es-AR" sz="2400" dirty="0" smtClean="0">
                <a:solidFill>
                  <a:srgbClr val="7030A0"/>
                </a:solidFill>
              </a:rPr>
              <a:t>   </a:t>
            </a:r>
          </a:p>
          <a:p>
            <a:pPr algn="ctr"/>
            <a:r>
              <a:rPr lang="es-ES" altLang="es-AR" sz="2400" dirty="0" smtClean="0">
                <a:solidFill>
                  <a:srgbClr val="7030A0"/>
                </a:solidFill>
              </a:rPr>
              <a:t>Ing. </a:t>
            </a:r>
            <a:r>
              <a:rPr lang="es-ES" altLang="es-AR" sz="2400" dirty="0" err="1" smtClean="0">
                <a:solidFill>
                  <a:srgbClr val="7030A0"/>
                </a:solidFill>
              </a:rPr>
              <a:t>Esp</a:t>
            </a:r>
            <a:r>
              <a:rPr lang="es-ES" altLang="es-AR" sz="2400" dirty="0" smtClean="0">
                <a:solidFill>
                  <a:srgbClr val="7030A0"/>
                </a:solidFill>
              </a:rPr>
              <a:t>. Marcelo </a:t>
            </a:r>
            <a:r>
              <a:rPr lang="es-ES" altLang="es-AR" sz="2400" dirty="0" err="1" smtClean="0">
                <a:solidFill>
                  <a:srgbClr val="7030A0"/>
                </a:solidFill>
              </a:rPr>
              <a:t>Plecel</a:t>
            </a:r>
            <a:endParaRPr lang="es-ES" altLang="es-AR" sz="2400" dirty="0" smtClean="0">
              <a:solidFill>
                <a:srgbClr val="7030A0"/>
              </a:solidFill>
            </a:endParaRPr>
          </a:p>
          <a:p>
            <a:pPr algn="ctr"/>
            <a:r>
              <a:rPr lang="es-ES" altLang="es-AR" sz="2400" dirty="0" smtClean="0">
                <a:solidFill>
                  <a:srgbClr val="7030A0"/>
                </a:solidFill>
              </a:rPr>
              <a:t>Ing. </a:t>
            </a:r>
            <a:r>
              <a:rPr lang="es-ES" altLang="es-AR" sz="2400" dirty="0" err="1" smtClean="0">
                <a:solidFill>
                  <a:srgbClr val="7030A0"/>
                </a:solidFill>
              </a:rPr>
              <a:t>Esp</a:t>
            </a:r>
            <a:r>
              <a:rPr lang="es-ES" altLang="es-AR" sz="2400" dirty="0" smtClean="0">
                <a:solidFill>
                  <a:srgbClr val="7030A0"/>
                </a:solidFill>
              </a:rPr>
              <a:t>. Alberto Blasco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539552" y="2924944"/>
            <a:ext cx="8229600" cy="1944216"/>
          </a:xfrm>
        </p:spPr>
        <p:txBody>
          <a:bodyPr>
            <a:noAutofit/>
          </a:bodyPr>
          <a:lstStyle/>
          <a:p>
            <a:pPr marL="0" indent="0" algn="ctr">
              <a:spcBef>
                <a:spcPts val="0"/>
              </a:spcBef>
              <a:buNone/>
            </a:pPr>
            <a:r>
              <a:rPr lang="es-AR" sz="3200" dirty="0" smtClean="0">
                <a:solidFill>
                  <a:srgbClr val="7030A0"/>
                </a:solidFill>
              </a:rPr>
              <a:t>Todo hecho súbito y violento ocurrido por el hecho o en ocasión del trabajo, incluyendo el trayecto entre el hogar y el trabajo y viceversa.</a:t>
            </a:r>
            <a:endParaRPr lang="es-ES" sz="3200" dirty="0">
              <a:solidFill>
                <a:srgbClr val="7030A0"/>
              </a:solidFill>
            </a:endParaRPr>
          </a:p>
        </p:txBody>
      </p:sp>
      <p:sp>
        <p:nvSpPr>
          <p:cNvPr id="4" name="2 Título"/>
          <p:cNvSpPr>
            <a:spLocks noGrp="1"/>
          </p:cNvSpPr>
          <p:nvPr>
            <p:ph type="title"/>
          </p:nvPr>
        </p:nvSpPr>
        <p:spPr>
          <a:xfrm>
            <a:off x="467544" y="1340768"/>
            <a:ext cx="8229600" cy="1143000"/>
          </a:xfrm>
        </p:spPr>
        <p:txBody>
          <a:bodyPr>
            <a:noAutofit/>
          </a:bodyPr>
          <a:lstStyle/>
          <a:p>
            <a:pPr algn="ctr"/>
            <a:r>
              <a:rPr lang="es-ES" altLang="es-AR" sz="3200" dirty="0" smtClean="0">
                <a:solidFill>
                  <a:srgbClr val="7030A0"/>
                </a:solidFill>
              </a:rPr>
              <a:t>DEFINICIÓN DE ACCIDENTE DE TRABAJO</a:t>
            </a:r>
            <a:endParaRPr lang="es-ES" sz="3200" dirty="0">
              <a:solidFill>
                <a:schemeClr val="tx1"/>
              </a:solidFill>
            </a:endParaRPr>
          </a:p>
        </p:txBody>
      </p:sp>
      <p:pic>
        <p:nvPicPr>
          <p:cNvPr id="5" name="4 Imagen" descr="Imagen1.png"/>
          <p:cNvPicPr>
            <a:picLocks noChangeAspect="1"/>
          </p:cNvPicPr>
          <p:nvPr/>
        </p:nvPicPr>
        <p:blipFill>
          <a:blip r:embed="rId2" cstate="print"/>
          <a:stretch>
            <a:fillRect/>
          </a:stretch>
        </p:blipFill>
        <p:spPr>
          <a:xfrm>
            <a:off x="1259632" y="404664"/>
            <a:ext cx="6766001" cy="92651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7 Imagen" descr="Imagen1.png"/>
          <p:cNvPicPr>
            <a:picLocks noChangeAspect="1"/>
          </p:cNvPicPr>
          <p:nvPr/>
        </p:nvPicPr>
        <p:blipFill>
          <a:blip r:embed="rId2" cstate="print"/>
          <a:stretch>
            <a:fillRect/>
          </a:stretch>
        </p:blipFill>
        <p:spPr>
          <a:xfrm>
            <a:off x="1187624" y="404664"/>
            <a:ext cx="6766001" cy="926515"/>
          </a:xfrm>
          <a:prstGeom prst="rect">
            <a:avLst/>
          </a:prstGeom>
        </p:spPr>
      </p:pic>
      <p:sp>
        <p:nvSpPr>
          <p:cNvPr id="9" name="1 Marcador de contenido"/>
          <p:cNvSpPr>
            <a:spLocks noGrp="1"/>
          </p:cNvSpPr>
          <p:nvPr>
            <p:ph idx="1"/>
          </p:nvPr>
        </p:nvSpPr>
        <p:spPr>
          <a:xfrm>
            <a:off x="827584" y="1700808"/>
            <a:ext cx="7772400" cy="1008112"/>
          </a:xfrm>
        </p:spPr>
        <p:txBody>
          <a:bodyPr>
            <a:normAutofit/>
          </a:bodyPr>
          <a:lstStyle/>
          <a:p>
            <a:pPr algn="ctr">
              <a:buNone/>
            </a:pPr>
            <a:r>
              <a:rPr lang="es-AR" altLang="es-AR" sz="3200" b="1" dirty="0" smtClean="0">
                <a:solidFill>
                  <a:srgbClr val="7030A0"/>
                </a:solidFill>
              </a:rPr>
              <a:t>Causas de los accidentes de trabajo</a:t>
            </a:r>
          </a:p>
          <a:p>
            <a:endParaRPr lang="es-AR" dirty="0" smtClean="0"/>
          </a:p>
        </p:txBody>
      </p:sp>
      <p:sp>
        <p:nvSpPr>
          <p:cNvPr id="4" name="3 Rectángulo"/>
          <p:cNvSpPr/>
          <p:nvPr/>
        </p:nvSpPr>
        <p:spPr>
          <a:xfrm>
            <a:off x="683568" y="3068960"/>
            <a:ext cx="7848872" cy="1938992"/>
          </a:xfrm>
          <a:prstGeom prst="rect">
            <a:avLst/>
          </a:prstGeom>
        </p:spPr>
        <p:txBody>
          <a:bodyPr wrap="square">
            <a:spAutoFit/>
          </a:bodyPr>
          <a:lstStyle/>
          <a:p>
            <a:pPr marL="365125" indent="-255588"/>
            <a:r>
              <a:rPr lang="es-AR" altLang="es-AR" sz="4000" b="1" dirty="0" smtClean="0">
                <a:solidFill>
                  <a:srgbClr val="7030A0"/>
                </a:solidFill>
              </a:rPr>
              <a:t>ACTOS INSEGUROS</a:t>
            </a:r>
          </a:p>
          <a:p>
            <a:pPr marL="365125" indent="-255588"/>
            <a:endParaRPr lang="es-AR" altLang="es-AR" sz="4000" b="1" dirty="0" smtClean="0">
              <a:solidFill>
                <a:srgbClr val="7030A0"/>
              </a:solidFill>
            </a:endParaRPr>
          </a:p>
          <a:p>
            <a:pPr marL="365125" indent="-255588"/>
            <a:r>
              <a:rPr lang="es-AR" altLang="es-AR" sz="4000" b="1" dirty="0" smtClean="0">
                <a:solidFill>
                  <a:srgbClr val="7030A0"/>
                </a:solidFill>
              </a:rPr>
              <a:t>CONDICIONES INSEGURAS</a:t>
            </a:r>
            <a:endParaRPr lang="es-ES" sz="4000" b="1" dirty="0">
              <a:solidFill>
                <a:srgbClr val="7030A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1187624" y="1556792"/>
            <a:ext cx="6933456" cy="648072"/>
          </a:xfrm>
        </p:spPr>
        <p:txBody>
          <a:bodyPr>
            <a:normAutofit fontScale="90000"/>
          </a:bodyPr>
          <a:lstStyle/>
          <a:p>
            <a:pPr algn="ctr"/>
            <a:r>
              <a:rPr lang="es-AR" altLang="es-AR" sz="4400" dirty="0" smtClean="0">
                <a:solidFill>
                  <a:srgbClr val="7030A0"/>
                </a:solidFill>
              </a:rPr>
              <a:t>ACTOS INSEGUROS</a:t>
            </a:r>
            <a:endParaRPr lang="es-ES" dirty="0"/>
          </a:p>
        </p:txBody>
      </p:sp>
      <p:pic>
        <p:nvPicPr>
          <p:cNvPr id="4" name="3 Imagen" descr="Imagen1.png"/>
          <p:cNvPicPr>
            <a:picLocks noChangeAspect="1"/>
          </p:cNvPicPr>
          <p:nvPr/>
        </p:nvPicPr>
        <p:blipFill>
          <a:blip r:embed="rId2" cstate="print"/>
          <a:stretch>
            <a:fillRect/>
          </a:stretch>
        </p:blipFill>
        <p:spPr>
          <a:xfrm>
            <a:off x="1259632" y="476672"/>
            <a:ext cx="6766001" cy="926515"/>
          </a:xfrm>
          <a:prstGeom prst="rect">
            <a:avLst/>
          </a:prstGeom>
        </p:spPr>
      </p:pic>
      <p:sp>
        <p:nvSpPr>
          <p:cNvPr id="5" name="Text Box 5"/>
          <p:cNvSpPr txBox="1">
            <a:spLocks noChangeArrowheads="1"/>
          </p:cNvSpPr>
          <p:nvPr/>
        </p:nvSpPr>
        <p:spPr bwMode="auto">
          <a:xfrm>
            <a:off x="539552" y="2204864"/>
            <a:ext cx="8064500" cy="1015663"/>
          </a:xfrm>
          <a:prstGeom prst="rect">
            <a:avLst/>
          </a:prstGeom>
          <a:noFill/>
          <a:ln w="9525">
            <a:noFill/>
            <a:miter lim="800000"/>
            <a:headEnd/>
            <a:tailEnd/>
          </a:ln>
        </p:spPr>
        <p:txBody>
          <a:bodyPr wrap="square">
            <a:spAutoFit/>
          </a:bodyPr>
          <a:lstStyle/>
          <a:p>
            <a:pPr algn="just">
              <a:spcBef>
                <a:spcPct val="50000"/>
              </a:spcBef>
            </a:pPr>
            <a:r>
              <a:rPr lang="es-ES" sz="2000" dirty="0">
                <a:solidFill>
                  <a:srgbClr val="7030A0"/>
                </a:solidFill>
              </a:rPr>
              <a:t>“Son las fallas, olvidos, errores u omisiones que hacen las personas al realizar un trabajo, tarea o actividad y que pudieran ponerlas en riesgo de sufrir un accidente” </a:t>
            </a:r>
          </a:p>
        </p:txBody>
      </p:sp>
      <p:sp>
        <p:nvSpPr>
          <p:cNvPr id="6" name="2 Marcador de contenido"/>
          <p:cNvSpPr>
            <a:spLocks noGrp="1"/>
          </p:cNvSpPr>
          <p:nvPr>
            <p:ph idx="4294967295"/>
          </p:nvPr>
        </p:nvSpPr>
        <p:spPr>
          <a:xfrm>
            <a:off x="323528" y="3429000"/>
            <a:ext cx="8424936" cy="2520280"/>
          </a:xfrm>
        </p:spPr>
        <p:txBody>
          <a:bodyPr>
            <a:normAutofit/>
          </a:bodyPr>
          <a:lstStyle/>
          <a:p>
            <a:pPr marL="365125" indent="-255588" eaLnBrk="1" hangingPunct="1"/>
            <a:r>
              <a:rPr lang="es-AR" altLang="es-AR" sz="2800" b="1" dirty="0" smtClean="0">
                <a:solidFill>
                  <a:srgbClr val="7030A0"/>
                </a:solidFill>
              </a:rPr>
              <a:t>IMPRUDENCIA</a:t>
            </a:r>
          </a:p>
          <a:p>
            <a:pPr marL="365125" indent="-255588" eaLnBrk="1" hangingPunct="1"/>
            <a:endParaRPr lang="es-AR" altLang="es-AR" sz="2800" b="1" dirty="0" smtClean="0">
              <a:solidFill>
                <a:srgbClr val="7030A0"/>
              </a:solidFill>
            </a:endParaRPr>
          </a:p>
          <a:p>
            <a:pPr marL="365125" indent="-255588" eaLnBrk="1" hangingPunct="1"/>
            <a:r>
              <a:rPr lang="es-AR" altLang="es-AR" sz="2800" b="1" dirty="0" smtClean="0">
                <a:solidFill>
                  <a:srgbClr val="7030A0"/>
                </a:solidFill>
              </a:rPr>
              <a:t>NEGLIGENCIA</a:t>
            </a:r>
          </a:p>
          <a:p>
            <a:pPr marL="365125" indent="-255588" eaLnBrk="1" hangingPunct="1"/>
            <a:endParaRPr lang="es-AR" altLang="es-AR" sz="2800" b="1" dirty="0" smtClean="0">
              <a:solidFill>
                <a:srgbClr val="7030A0"/>
              </a:solidFill>
            </a:endParaRPr>
          </a:p>
          <a:p>
            <a:pPr marL="365125" indent="-255588" eaLnBrk="1" hangingPunct="1"/>
            <a:r>
              <a:rPr lang="es-AR" altLang="es-AR" sz="2800" b="1" dirty="0" smtClean="0">
                <a:solidFill>
                  <a:srgbClr val="7030A0"/>
                </a:solidFill>
              </a:rPr>
              <a:t>IMPERICIA</a:t>
            </a:r>
          </a:p>
          <a:p>
            <a:pPr marL="365125" indent="-255588" eaLnBrk="1" hangingPunct="1">
              <a:buFontTx/>
              <a:buNone/>
            </a:pPr>
            <a:endParaRPr lang="es-AR" altLang="es-AR" sz="4000" b="1" dirty="0" smtClean="0">
              <a:solidFill>
                <a:srgbClr val="FF0000"/>
              </a:solidFill>
            </a:endParaRPr>
          </a:p>
          <a:p>
            <a:pPr marL="365125" indent="-255588" eaLnBrk="1" hangingPunct="1">
              <a:buFontTx/>
              <a:buNone/>
            </a:pPr>
            <a:endParaRPr lang="es-AR" altLang="es-AR" sz="4000" dirty="0" smtClean="0">
              <a:solidFill>
                <a:srgbClr val="FF3300"/>
              </a:solidFill>
            </a:endParaRPr>
          </a:p>
        </p:txBody>
      </p:sp>
      <p:sp>
        <p:nvSpPr>
          <p:cNvPr id="7" name="Text Box 6"/>
          <p:cNvSpPr txBox="1">
            <a:spLocks noChangeArrowheads="1"/>
          </p:cNvSpPr>
          <p:nvPr/>
        </p:nvSpPr>
        <p:spPr bwMode="auto">
          <a:xfrm>
            <a:off x="3347864" y="3430741"/>
            <a:ext cx="5421486" cy="646331"/>
          </a:xfrm>
          <a:prstGeom prst="rect">
            <a:avLst/>
          </a:prstGeom>
          <a:noFill/>
          <a:ln w="9525">
            <a:noFill/>
            <a:miter lim="800000"/>
            <a:headEnd/>
            <a:tailEnd/>
          </a:ln>
        </p:spPr>
        <p:txBody>
          <a:bodyPr wrap="square">
            <a:spAutoFit/>
          </a:bodyPr>
          <a:lstStyle/>
          <a:p>
            <a:pPr algn="just"/>
            <a:r>
              <a:rPr lang="es-ES" dirty="0">
                <a:solidFill>
                  <a:srgbClr val="7030A0"/>
                </a:solidFill>
              </a:rPr>
              <a:t>El no tomar precauciones para evitar un riesgo o actuar en forma precipitada. </a:t>
            </a:r>
          </a:p>
        </p:txBody>
      </p:sp>
      <p:sp>
        <p:nvSpPr>
          <p:cNvPr id="8" name="Text Box 7"/>
          <p:cNvSpPr txBox="1">
            <a:spLocks noChangeArrowheads="1"/>
          </p:cNvSpPr>
          <p:nvPr/>
        </p:nvSpPr>
        <p:spPr bwMode="auto">
          <a:xfrm>
            <a:off x="3347864" y="4366845"/>
            <a:ext cx="5493494" cy="646331"/>
          </a:xfrm>
          <a:prstGeom prst="rect">
            <a:avLst/>
          </a:prstGeom>
          <a:noFill/>
          <a:ln w="9525">
            <a:noFill/>
            <a:miter lim="800000"/>
            <a:headEnd/>
            <a:tailEnd/>
          </a:ln>
        </p:spPr>
        <p:txBody>
          <a:bodyPr wrap="square">
            <a:spAutoFit/>
          </a:bodyPr>
          <a:lstStyle/>
          <a:p>
            <a:r>
              <a:rPr lang="es-ES" dirty="0" smtClean="0">
                <a:solidFill>
                  <a:srgbClr val="7030A0"/>
                </a:solidFill>
              </a:rPr>
              <a:t>La </a:t>
            </a:r>
            <a:r>
              <a:rPr lang="es-ES" dirty="0">
                <a:solidFill>
                  <a:srgbClr val="7030A0"/>
                </a:solidFill>
              </a:rPr>
              <a:t>omisión, el </a:t>
            </a:r>
            <a:r>
              <a:rPr lang="es-ES" b="1" dirty="0">
                <a:solidFill>
                  <a:srgbClr val="7030A0"/>
                </a:solidFill>
              </a:rPr>
              <a:t>descuido voluntario</a:t>
            </a:r>
            <a:r>
              <a:rPr lang="es-ES" dirty="0">
                <a:solidFill>
                  <a:srgbClr val="7030A0"/>
                </a:solidFill>
              </a:rPr>
              <a:t> y consciente en la tarea.</a:t>
            </a:r>
          </a:p>
        </p:txBody>
      </p:sp>
      <p:sp>
        <p:nvSpPr>
          <p:cNvPr id="9" name="Text Box 8"/>
          <p:cNvSpPr txBox="1">
            <a:spLocks noChangeArrowheads="1"/>
          </p:cNvSpPr>
          <p:nvPr/>
        </p:nvSpPr>
        <p:spPr bwMode="auto">
          <a:xfrm>
            <a:off x="3347864" y="5374957"/>
            <a:ext cx="5472608" cy="646331"/>
          </a:xfrm>
          <a:prstGeom prst="rect">
            <a:avLst/>
          </a:prstGeom>
          <a:noFill/>
          <a:ln w="9525">
            <a:noFill/>
            <a:miter lim="800000"/>
            <a:headEnd/>
            <a:tailEnd/>
          </a:ln>
        </p:spPr>
        <p:txBody>
          <a:bodyPr wrap="square">
            <a:spAutoFit/>
          </a:bodyPr>
          <a:lstStyle/>
          <a:p>
            <a:r>
              <a:rPr lang="es-ES" dirty="0" smtClean="0">
                <a:solidFill>
                  <a:srgbClr val="7030A0"/>
                </a:solidFill>
              </a:rPr>
              <a:t>Falta </a:t>
            </a:r>
            <a:r>
              <a:rPr lang="es-ES" dirty="0">
                <a:solidFill>
                  <a:srgbClr val="7030A0"/>
                </a:solidFill>
              </a:rPr>
              <a:t>de experiencia o de práctica para realizar la tarea.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 presetClass="exit" presetSubtype="32" fill="hold" grpId="1" nodeType="clickEffect">
                                  <p:stCondLst>
                                    <p:cond delay="0"/>
                                  </p:stCondLst>
                                  <p:childTnLst>
                                    <p:animEffect transition="out" filter="box(out)">
                                      <p:cBhvr>
                                        <p:cTn id="14" dur="500"/>
                                        <p:tgtEl>
                                          <p:spTgt spid="7"/>
                                        </p:tgtEl>
                                      </p:cBhvr>
                                    </p:animEffect>
                                    <p:set>
                                      <p:cBhvr>
                                        <p:cTn id="15" dur="1" fill="hold">
                                          <p:stCondLst>
                                            <p:cond delay="499"/>
                                          </p:stCondLst>
                                        </p:cTn>
                                        <p:tgtEl>
                                          <p:spTgt spid="7"/>
                                        </p:tgtEl>
                                        <p:attrNameLst>
                                          <p:attrName>style.visibility</p:attrName>
                                        </p:attrNameLst>
                                      </p:cBhvr>
                                      <p:to>
                                        <p:strVal val="hidden"/>
                                      </p:to>
                                    </p:set>
                                  </p:childTnLst>
                                </p:cTn>
                              </p:par>
                              <p:par>
                                <p:cTn id="16" presetID="1"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4" presetClass="exit" presetSubtype="16" fill="hold" grpId="1" nodeType="clickEffect">
                                  <p:stCondLst>
                                    <p:cond delay="0"/>
                                  </p:stCondLst>
                                  <p:childTnLst>
                                    <p:animEffect transition="out" filter="box(in)">
                                      <p:cBhvr>
                                        <p:cTn id="21" dur="500"/>
                                        <p:tgtEl>
                                          <p:spTgt spid="8"/>
                                        </p:tgtEl>
                                      </p:cBhvr>
                                    </p:animEffect>
                                    <p:set>
                                      <p:cBhvr>
                                        <p:cTn id="22" dur="1" fill="hold">
                                          <p:stCondLst>
                                            <p:cond delay="499"/>
                                          </p:stCondLst>
                                        </p:cTn>
                                        <p:tgtEl>
                                          <p:spTgt spid="8"/>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7" grpId="1"/>
      <p:bldP spid="8" grpId="0"/>
      <p:bldP spid="8" grpId="1"/>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Imagen1.png"/>
          <p:cNvPicPr>
            <a:picLocks noGrp="1" noChangeAspect="1"/>
          </p:cNvPicPr>
          <p:nvPr>
            <p:ph idx="1"/>
          </p:nvPr>
        </p:nvPicPr>
        <p:blipFill>
          <a:blip r:embed="rId2" cstate="print"/>
          <a:stretch>
            <a:fillRect/>
          </a:stretch>
        </p:blipFill>
        <p:spPr>
          <a:xfrm>
            <a:off x="1043608" y="548680"/>
            <a:ext cx="6766001" cy="926515"/>
          </a:xfrm>
        </p:spPr>
      </p:pic>
      <p:sp>
        <p:nvSpPr>
          <p:cNvPr id="3" name="2 Rectángulo"/>
          <p:cNvSpPr/>
          <p:nvPr/>
        </p:nvSpPr>
        <p:spPr>
          <a:xfrm>
            <a:off x="395536" y="2780928"/>
            <a:ext cx="8352928" cy="2677656"/>
          </a:xfrm>
          <a:prstGeom prst="rect">
            <a:avLst/>
          </a:prstGeom>
        </p:spPr>
        <p:txBody>
          <a:bodyPr wrap="square">
            <a:spAutoFit/>
          </a:bodyPr>
          <a:lstStyle/>
          <a:p>
            <a:pPr marL="365125" indent="-255588"/>
            <a:r>
              <a:rPr lang="es-AR" altLang="es-AR" sz="2400" dirty="0" smtClean="0">
                <a:solidFill>
                  <a:srgbClr val="7030A0"/>
                </a:solidFill>
              </a:rPr>
              <a:t>Anular dispositivos de seguridad</a:t>
            </a:r>
          </a:p>
          <a:p>
            <a:pPr marL="365125" indent="-255588"/>
            <a:r>
              <a:rPr lang="es-AR" altLang="es-AR" sz="2400" dirty="0" smtClean="0">
                <a:solidFill>
                  <a:srgbClr val="7030A0"/>
                </a:solidFill>
              </a:rPr>
              <a:t>Fallas en asegurar o advertir</a:t>
            </a:r>
          </a:p>
          <a:p>
            <a:pPr marL="365125" indent="-255588"/>
            <a:r>
              <a:rPr lang="es-AR" altLang="es-AR" sz="2400" dirty="0" smtClean="0">
                <a:solidFill>
                  <a:srgbClr val="7030A0"/>
                </a:solidFill>
              </a:rPr>
              <a:t>Operar sin autorización</a:t>
            </a:r>
          </a:p>
          <a:p>
            <a:pPr marL="365125" indent="-255588"/>
            <a:r>
              <a:rPr lang="es-AR" altLang="es-AR" sz="2400" dirty="0" smtClean="0">
                <a:solidFill>
                  <a:srgbClr val="7030A0"/>
                </a:solidFill>
              </a:rPr>
              <a:t>Trabajar en o con equipos en movimiento</a:t>
            </a:r>
          </a:p>
          <a:p>
            <a:pPr marL="365125" indent="-255588"/>
            <a:r>
              <a:rPr lang="es-AR" altLang="es-AR" sz="2400" dirty="0" smtClean="0">
                <a:solidFill>
                  <a:srgbClr val="7030A0"/>
                </a:solidFill>
              </a:rPr>
              <a:t>Adoptar posiciones o actos inseguros</a:t>
            </a:r>
          </a:p>
          <a:p>
            <a:pPr marL="365125" indent="-255588"/>
            <a:r>
              <a:rPr lang="es-AR" altLang="es-AR" sz="2400" dirty="0" smtClean="0">
                <a:solidFill>
                  <a:srgbClr val="7030A0"/>
                </a:solidFill>
              </a:rPr>
              <a:t>Operar o trabajar a una velocidad insegura</a:t>
            </a:r>
          </a:p>
          <a:p>
            <a:pPr marL="365125" indent="-255588"/>
            <a:r>
              <a:rPr lang="es-AR" altLang="es-AR" sz="2400" dirty="0" smtClean="0">
                <a:solidFill>
                  <a:srgbClr val="7030A0"/>
                </a:solidFill>
              </a:rPr>
              <a:t>Cargar, ubicar, mezclar o combinar en forma insegura</a:t>
            </a:r>
          </a:p>
        </p:txBody>
      </p:sp>
      <p:sp>
        <p:nvSpPr>
          <p:cNvPr id="5" name="2 Título"/>
          <p:cNvSpPr>
            <a:spLocks noGrp="1"/>
          </p:cNvSpPr>
          <p:nvPr>
            <p:ph type="title"/>
          </p:nvPr>
        </p:nvSpPr>
        <p:spPr>
          <a:xfrm>
            <a:off x="971600" y="1556792"/>
            <a:ext cx="6933456" cy="648072"/>
          </a:xfrm>
        </p:spPr>
        <p:txBody>
          <a:bodyPr>
            <a:normAutofit fontScale="90000"/>
          </a:bodyPr>
          <a:lstStyle/>
          <a:p>
            <a:pPr algn="ctr"/>
            <a:r>
              <a:rPr lang="es-AR" altLang="es-AR" sz="4400" dirty="0" smtClean="0">
                <a:solidFill>
                  <a:srgbClr val="7030A0"/>
                </a:solidFill>
              </a:rPr>
              <a:t>Actos Inseguros: Ejemplos</a:t>
            </a:r>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Imagen1.png"/>
          <p:cNvPicPr>
            <a:picLocks noChangeAspect="1"/>
          </p:cNvPicPr>
          <p:nvPr/>
        </p:nvPicPr>
        <p:blipFill>
          <a:blip r:embed="rId2" cstate="print"/>
          <a:stretch>
            <a:fillRect/>
          </a:stretch>
        </p:blipFill>
        <p:spPr>
          <a:xfrm>
            <a:off x="1043608" y="548680"/>
            <a:ext cx="6766001" cy="926515"/>
          </a:xfrm>
          <a:prstGeom prst="rect">
            <a:avLst/>
          </a:prstGeom>
        </p:spPr>
      </p:pic>
      <p:sp>
        <p:nvSpPr>
          <p:cNvPr id="3" name="2 Título"/>
          <p:cNvSpPr>
            <a:spLocks noGrp="1"/>
          </p:cNvSpPr>
          <p:nvPr>
            <p:ph type="title"/>
          </p:nvPr>
        </p:nvSpPr>
        <p:spPr>
          <a:xfrm>
            <a:off x="971600" y="1556792"/>
            <a:ext cx="6933456" cy="648072"/>
          </a:xfrm>
        </p:spPr>
        <p:txBody>
          <a:bodyPr>
            <a:noAutofit/>
          </a:bodyPr>
          <a:lstStyle/>
          <a:p>
            <a:pPr algn="ctr"/>
            <a:r>
              <a:rPr lang="es-AR" altLang="es-AR" sz="3200" dirty="0" smtClean="0">
                <a:solidFill>
                  <a:srgbClr val="7030A0"/>
                </a:solidFill>
              </a:rPr>
              <a:t>Condiciones Inseguras: Ejemplos</a:t>
            </a:r>
            <a:endParaRPr lang="es-ES" sz="3200" dirty="0"/>
          </a:p>
        </p:txBody>
      </p:sp>
      <p:sp>
        <p:nvSpPr>
          <p:cNvPr id="6" name="Rectangle 7"/>
          <p:cNvSpPr>
            <a:spLocks noChangeArrowheads="1"/>
          </p:cNvSpPr>
          <p:nvPr/>
        </p:nvSpPr>
        <p:spPr bwMode="auto">
          <a:xfrm>
            <a:off x="1043608" y="2564904"/>
            <a:ext cx="7416800" cy="3046988"/>
          </a:xfrm>
          <a:prstGeom prst="rect">
            <a:avLst/>
          </a:prstGeom>
          <a:noFill/>
          <a:ln w="9525">
            <a:noFill/>
            <a:miter lim="800000"/>
            <a:headEnd/>
            <a:tailEnd/>
          </a:ln>
        </p:spPr>
        <p:txBody>
          <a:bodyPr>
            <a:spAutoFit/>
          </a:bodyPr>
          <a:lstStyle/>
          <a:p>
            <a:pPr>
              <a:buFontTx/>
              <a:buChar char="•"/>
            </a:pPr>
            <a:r>
              <a:rPr lang="es-AR" altLang="es-AR" sz="2400" dirty="0">
                <a:solidFill>
                  <a:srgbClr val="7030A0"/>
                </a:solidFill>
              </a:rPr>
              <a:t>Falta de señalización de </a:t>
            </a:r>
            <a:r>
              <a:rPr lang="es-AR" altLang="es-AR" sz="2400" dirty="0" smtClean="0">
                <a:solidFill>
                  <a:srgbClr val="7030A0"/>
                </a:solidFill>
              </a:rPr>
              <a:t>peligros</a:t>
            </a:r>
            <a:endParaRPr lang="es-AR" altLang="es-AR" sz="2400" dirty="0">
              <a:solidFill>
                <a:srgbClr val="7030A0"/>
              </a:solidFill>
            </a:endParaRPr>
          </a:p>
          <a:p>
            <a:pPr>
              <a:buFontTx/>
              <a:buChar char="•"/>
            </a:pPr>
            <a:r>
              <a:rPr lang="es-AR" altLang="es-AR" sz="2400" dirty="0">
                <a:solidFill>
                  <a:srgbClr val="7030A0"/>
                </a:solidFill>
              </a:rPr>
              <a:t>Elevada carga de fuego (innecesaria</a:t>
            </a:r>
            <a:r>
              <a:rPr lang="es-AR" altLang="es-AR" sz="2400" dirty="0" smtClean="0">
                <a:solidFill>
                  <a:srgbClr val="7030A0"/>
                </a:solidFill>
              </a:rPr>
              <a:t>)</a:t>
            </a:r>
            <a:endParaRPr lang="es-AR" altLang="es-AR" sz="2400" dirty="0">
              <a:solidFill>
                <a:srgbClr val="7030A0"/>
              </a:solidFill>
            </a:endParaRPr>
          </a:p>
          <a:p>
            <a:pPr>
              <a:buFontTx/>
              <a:buChar char="•"/>
            </a:pPr>
            <a:r>
              <a:rPr lang="es-AR" altLang="es-AR" sz="2400" dirty="0">
                <a:solidFill>
                  <a:srgbClr val="7030A0"/>
                </a:solidFill>
              </a:rPr>
              <a:t>Pisos </a:t>
            </a:r>
            <a:r>
              <a:rPr lang="es-AR" altLang="es-AR" sz="2400" dirty="0" smtClean="0">
                <a:solidFill>
                  <a:srgbClr val="7030A0"/>
                </a:solidFill>
              </a:rPr>
              <a:t>resbaladizos</a:t>
            </a:r>
            <a:endParaRPr lang="es-AR" altLang="es-AR" sz="2400" dirty="0">
              <a:solidFill>
                <a:srgbClr val="7030A0"/>
              </a:solidFill>
            </a:endParaRPr>
          </a:p>
          <a:p>
            <a:pPr>
              <a:buFontTx/>
              <a:buChar char="•"/>
            </a:pPr>
            <a:r>
              <a:rPr lang="es-AR" altLang="es-AR" sz="2400" dirty="0">
                <a:solidFill>
                  <a:srgbClr val="7030A0"/>
                </a:solidFill>
              </a:rPr>
              <a:t>Falta de orden y </a:t>
            </a:r>
            <a:r>
              <a:rPr lang="es-AR" altLang="es-AR" sz="2400" dirty="0" smtClean="0">
                <a:solidFill>
                  <a:srgbClr val="7030A0"/>
                </a:solidFill>
              </a:rPr>
              <a:t>limpieza</a:t>
            </a:r>
            <a:endParaRPr lang="es-AR" altLang="es-AR" sz="2400" dirty="0">
              <a:solidFill>
                <a:srgbClr val="7030A0"/>
              </a:solidFill>
            </a:endParaRPr>
          </a:p>
          <a:p>
            <a:pPr>
              <a:buFontTx/>
              <a:buChar char="•"/>
            </a:pPr>
            <a:r>
              <a:rPr lang="es-AR" altLang="es-AR" sz="2400" dirty="0">
                <a:solidFill>
                  <a:srgbClr val="7030A0"/>
                </a:solidFill>
              </a:rPr>
              <a:t>Instalaciones deficientes </a:t>
            </a:r>
          </a:p>
          <a:p>
            <a:pPr>
              <a:buFontTx/>
              <a:buChar char="•"/>
            </a:pPr>
            <a:r>
              <a:rPr lang="es-AR" altLang="es-AR" sz="2400" dirty="0" smtClean="0">
                <a:solidFill>
                  <a:srgbClr val="7030A0"/>
                </a:solidFill>
              </a:rPr>
              <a:t>Inexperiencia</a:t>
            </a:r>
            <a:endParaRPr lang="es-AR" altLang="es-AR" sz="2400" dirty="0">
              <a:solidFill>
                <a:srgbClr val="7030A0"/>
              </a:solidFill>
            </a:endParaRPr>
          </a:p>
          <a:p>
            <a:pPr>
              <a:buFontTx/>
              <a:buChar char="•"/>
            </a:pPr>
            <a:r>
              <a:rPr lang="es-AR" altLang="es-AR" sz="2400" dirty="0">
                <a:solidFill>
                  <a:srgbClr val="7030A0"/>
                </a:solidFill>
              </a:rPr>
              <a:t>Instrucciones deficientes</a:t>
            </a:r>
          </a:p>
          <a:p>
            <a:pPr>
              <a:buFontTx/>
              <a:buChar char="•"/>
            </a:pPr>
            <a:r>
              <a:rPr lang="es-AR" altLang="es-AR" sz="2400" dirty="0">
                <a:solidFill>
                  <a:srgbClr val="7030A0"/>
                </a:solidFill>
              </a:rPr>
              <a:t>Control inadecuado</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Imagen1.png"/>
          <p:cNvPicPr>
            <a:picLocks noChangeAspect="1"/>
          </p:cNvPicPr>
          <p:nvPr/>
        </p:nvPicPr>
        <p:blipFill>
          <a:blip r:embed="rId2" cstate="print"/>
          <a:stretch>
            <a:fillRect/>
          </a:stretch>
        </p:blipFill>
        <p:spPr>
          <a:xfrm>
            <a:off x="1043608" y="548680"/>
            <a:ext cx="6766001" cy="926515"/>
          </a:xfrm>
          <a:prstGeom prst="rect">
            <a:avLst/>
          </a:prstGeom>
        </p:spPr>
      </p:pic>
      <p:sp>
        <p:nvSpPr>
          <p:cNvPr id="3" name="2 Título"/>
          <p:cNvSpPr>
            <a:spLocks noGrp="1"/>
          </p:cNvSpPr>
          <p:nvPr>
            <p:ph type="title"/>
          </p:nvPr>
        </p:nvSpPr>
        <p:spPr>
          <a:xfrm>
            <a:off x="971600" y="1556792"/>
            <a:ext cx="6933456" cy="648072"/>
          </a:xfrm>
        </p:spPr>
        <p:txBody>
          <a:bodyPr>
            <a:noAutofit/>
          </a:bodyPr>
          <a:lstStyle/>
          <a:p>
            <a:pPr algn="ctr"/>
            <a:r>
              <a:rPr lang="es-AR" altLang="es-AR" sz="3200" dirty="0" smtClean="0">
                <a:solidFill>
                  <a:srgbClr val="7030A0"/>
                </a:solidFill>
              </a:rPr>
              <a:t>Actos y Condiciones Inseguras</a:t>
            </a:r>
            <a:endParaRPr lang="es-ES" sz="3200" dirty="0"/>
          </a:p>
        </p:txBody>
      </p:sp>
      <p:pic>
        <p:nvPicPr>
          <p:cNvPr id="5" name="Picture 4" descr="securing"/>
          <p:cNvPicPr>
            <a:picLocks noChangeAspect="1" noChangeArrowheads="1"/>
          </p:cNvPicPr>
          <p:nvPr/>
        </p:nvPicPr>
        <p:blipFill>
          <a:blip r:embed="rId3" cstate="print"/>
          <a:srcRect/>
          <a:stretch>
            <a:fillRect/>
          </a:stretch>
        </p:blipFill>
        <p:spPr bwMode="auto">
          <a:xfrm>
            <a:off x="2555776" y="2204864"/>
            <a:ext cx="4033044" cy="2549950"/>
          </a:xfrm>
          <a:prstGeom prst="rect">
            <a:avLst/>
          </a:prstGeom>
          <a:noFill/>
          <a:ln w="9525">
            <a:solidFill>
              <a:schemeClr val="tx1"/>
            </a:solidFill>
            <a:miter lim="800000"/>
            <a:headEnd/>
            <a:tailEnd/>
          </a:ln>
        </p:spPr>
      </p:pic>
      <p:sp>
        <p:nvSpPr>
          <p:cNvPr id="6" name="Text Box 5"/>
          <p:cNvSpPr txBox="1">
            <a:spLocks noChangeArrowheads="1"/>
          </p:cNvSpPr>
          <p:nvPr/>
        </p:nvSpPr>
        <p:spPr bwMode="auto">
          <a:xfrm>
            <a:off x="827584" y="4941168"/>
            <a:ext cx="7561263" cy="954107"/>
          </a:xfrm>
          <a:prstGeom prst="rect">
            <a:avLst/>
          </a:prstGeom>
          <a:solidFill>
            <a:schemeClr val="bg1"/>
          </a:solidFill>
          <a:ln w="57150" cmpd="thinThick">
            <a:solidFill>
              <a:srgbClr val="7030A0"/>
            </a:solidFill>
            <a:miter lim="800000"/>
            <a:headEnd/>
            <a:tailEnd/>
          </a:ln>
        </p:spPr>
        <p:txBody>
          <a:bodyPr wrap="square">
            <a:spAutoFit/>
          </a:bodyPr>
          <a:lstStyle/>
          <a:p>
            <a:pPr algn="ctr">
              <a:spcBef>
                <a:spcPct val="50000"/>
              </a:spcBef>
            </a:pPr>
            <a:r>
              <a:rPr lang="es-ES" sz="2800" b="1" dirty="0">
                <a:solidFill>
                  <a:srgbClr val="7030A0"/>
                </a:solidFill>
              </a:rPr>
              <a:t>Los actos inseguros </a:t>
            </a:r>
            <a:r>
              <a:rPr lang="es-ES" sz="2800" b="1" dirty="0" smtClean="0">
                <a:solidFill>
                  <a:srgbClr val="7030A0"/>
                </a:solidFill>
              </a:rPr>
              <a:t>ocasionan el 94</a:t>
            </a:r>
            <a:r>
              <a:rPr lang="es-ES" sz="2800" b="1" dirty="0">
                <a:solidFill>
                  <a:srgbClr val="7030A0"/>
                </a:solidFill>
              </a:rPr>
              <a:t>% </a:t>
            </a:r>
            <a:r>
              <a:rPr lang="es-ES" sz="2800" b="1" dirty="0" smtClean="0">
                <a:solidFill>
                  <a:srgbClr val="7030A0"/>
                </a:solidFill>
              </a:rPr>
              <a:t>de los accidentes</a:t>
            </a:r>
            <a:endParaRPr lang="es-ES" sz="2800"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Imagen1.png"/>
          <p:cNvPicPr>
            <a:picLocks noChangeAspect="1"/>
          </p:cNvPicPr>
          <p:nvPr/>
        </p:nvPicPr>
        <p:blipFill>
          <a:blip r:embed="rId2" cstate="print"/>
          <a:stretch>
            <a:fillRect/>
          </a:stretch>
        </p:blipFill>
        <p:spPr>
          <a:xfrm>
            <a:off x="1043608" y="548680"/>
            <a:ext cx="6766001" cy="926515"/>
          </a:xfrm>
          <a:prstGeom prst="rect">
            <a:avLst/>
          </a:prstGeom>
        </p:spPr>
      </p:pic>
      <p:sp>
        <p:nvSpPr>
          <p:cNvPr id="3" name="2 Título"/>
          <p:cNvSpPr txBox="1">
            <a:spLocks/>
          </p:cNvSpPr>
          <p:nvPr/>
        </p:nvSpPr>
        <p:spPr>
          <a:xfrm>
            <a:off x="611560" y="1556792"/>
            <a:ext cx="7776864" cy="648072"/>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AR" altLang="es-AR" sz="28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t>Causas de accidentes: Variación porcentual</a:t>
            </a:r>
            <a:endParaRPr kumimoji="0" lang="es-ES" sz="28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5" name="Rectangle 4"/>
          <p:cNvSpPr>
            <a:spLocks noChangeArrowheads="1"/>
          </p:cNvSpPr>
          <p:nvPr/>
        </p:nvSpPr>
        <p:spPr bwMode="auto">
          <a:xfrm>
            <a:off x="827584" y="2564904"/>
            <a:ext cx="7416800" cy="3081338"/>
          </a:xfrm>
          <a:prstGeom prst="rect">
            <a:avLst/>
          </a:prstGeom>
          <a:noFill/>
          <a:ln w="9525">
            <a:noFill/>
            <a:miter lim="800000"/>
            <a:headEnd/>
            <a:tailEnd/>
          </a:ln>
        </p:spPr>
        <p:txBody>
          <a:bodyPr>
            <a:spAutoFit/>
          </a:bodyPr>
          <a:lstStyle/>
          <a:p>
            <a:r>
              <a:rPr lang="es-AR" altLang="es-AR" sz="2800" b="1" dirty="0">
                <a:solidFill>
                  <a:srgbClr val="7030A0"/>
                </a:solidFill>
              </a:rPr>
              <a:t>Desconocimiento………………………2%</a:t>
            </a:r>
          </a:p>
          <a:p>
            <a:endParaRPr lang="es-AR" altLang="es-AR" sz="2800" b="1" dirty="0">
              <a:solidFill>
                <a:srgbClr val="7030A0"/>
              </a:solidFill>
            </a:endParaRPr>
          </a:p>
          <a:p>
            <a:endParaRPr lang="es-AR" altLang="es-AR" sz="2400" b="1" dirty="0">
              <a:solidFill>
                <a:srgbClr val="7030A0"/>
              </a:solidFill>
            </a:endParaRPr>
          </a:p>
          <a:p>
            <a:r>
              <a:rPr lang="es-AR" altLang="es-AR" sz="2800" b="1" dirty="0">
                <a:solidFill>
                  <a:srgbClr val="7030A0"/>
                </a:solidFill>
              </a:rPr>
              <a:t>Falla en equipos………………………..6%</a:t>
            </a:r>
          </a:p>
          <a:p>
            <a:endParaRPr lang="es-AR" altLang="es-AR" sz="2800" b="1" dirty="0">
              <a:solidFill>
                <a:srgbClr val="7030A0"/>
              </a:solidFill>
            </a:endParaRPr>
          </a:p>
          <a:p>
            <a:endParaRPr lang="es-AR" altLang="es-AR" sz="2400" b="1" dirty="0">
              <a:solidFill>
                <a:srgbClr val="7030A0"/>
              </a:solidFill>
            </a:endParaRPr>
          </a:p>
          <a:p>
            <a:r>
              <a:rPr lang="es-AR" altLang="es-AR" sz="2800" b="1" dirty="0">
                <a:solidFill>
                  <a:srgbClr val="7030A0"/>
                </a:solidFill>
              </a:rPr>
              <a:t>Comportamiento……………………….92%</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Imagen1.png"/>
          <p:cNvPicPr>
            <a:picLocks noChangeAspect="1"/>
          </p:cNvPicPr>
          <p:nvPr/>
        </p:nvPicPr>
        <p:blipFill>
          <a:blip r:embed="rId2" cstate="print"/>
          <a:stretch>
            <a:fillRect/>
          </a:stretch>
        </p:blipFill>
        <p:spPr>
          <a:xfrm>
            <a:off x="1043608" y="548680"/>
            <a:ext cx="6766001" cy="926515"/>
          </a:xfrm>
          <a:prstGeom prst="rect">
            <a:avLst/>
          </a:prstGeom>
        </p:spPr>
      </p:pic>
      <p:sp>
        <p:nvSpPr>
          <p:cNvPr id="5" name="2 Título"/>
          <p:cNvSpPr txBox="1">
            <a:spLocks/>
          </p:cNvSpPr>
          <p:nvPr/>
        </p:nvSpPr>
        <p:spPr>
          <a:xfrm>
            <a:off x="971600" y="1484784"/>
            <a:ext cx="6933456" cy="648072"/>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AR" altLang="es-AR" sz="32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t>Como evitar accidentes</a:t>
            </a:r>
            <a:endParaRPr kumimoji="0" lang="es-ES" sz="32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6" name="5 Rectángulo"/>
          <p:cNvSpPr/>
          <p:nvPr/>
        </p:nvSpPr>
        <p:spPr>
          <a:xfrm>
            <a:off x="827584" y="2204864"/>
            <a:ext cx="6984776" cy="461665"/>
          </a:xfrm>
          <a:prstGeom prst="rect">
            <a:avLst/>
          </a:prstGeom>
        </p:spPr>
        <p:txBody>
          <a:bodyPr wrap="square">
            <a:spAutoFit/>
          </a:bodyPr>
          <a:lstStyle/>
          <a:p>
            <a:r>
              <a:rPr lang="es-AR" altLang="es-AR" sz="2400" b="1" dirty="0" smtClean="0">
                <a:solidFill>
                  <a:srgbClr val="7030A0"/>
                </a:solidFill>
              </a:rPr>
              <a:t>Identificar y comprender todos los peligros</a:t>
            </a:r>
            <a:endParaRPr lang="es-AR" altLang="es-AR" sz="2400" b="1" dirty="0">
              <a:solidFill>
                <a:srgbClr val="7030A0"/>
              </a:solidFill>
            </a:endParaRPr>
          </a:p>
        </p:txBody>
      </p:sp>
      <p:sp>
        <p:nvSpPr>
          <p:cNvPr id="7" name="6 Rectángulo"/>
          <p:cNvSpPr/>
          <p:nvPr/>
        </p:nvSpPr>
        <p:spPr>
          <a:xfrm>
            <a:off x="899592" y="2852936"/>
            <a:ext cx="7416824" cy="2662267"/>
          </a:xfrm>
          <a:prstGeom prst="rect">
            <a:avLst/>
          </a:prstGeom>
        </p:spPr>
        <p:txBody>
          <a:bodyPr wrap="square">
            <a:spAutoFit/>
          </a:bodyPr>
          <a:lstStyle/>
          <a:p>
            <a:pPr algn="just">
              <a:lnSpc>
                <a:spcPct val="90000"/>
              </a:lnSpc>
              <a:spcAft>
                <a:spcPts val="600"/>
              </a:spcAft>
            </a:pPr>
            <a:r>
              <a:rPr lang="es-ES" sz="2000" dirty="0" smtClean="0">
                <a:solidFill>
                  <a:srgbClr val="7030A0"/>
                </a:solidFill>
              </a:rPr>
              <a:t>No importa el método que usted escoja para identificar los riesgos presentes dentro de sus instalaciones, este debe cumplir de forma rápida, sencilla y eficaz con el propósito para el cual fue diseñado.</a:t>
            </a:r>
          </a:p>
          <a:p>
            <a:pPr algn="just">
              <a:lnSpc>
                <a:spcPct val="90000"/>
              </a:lnSpc>
              <a:spcAft>
                <a:spcPts val="600"/>
              </a:spcAft>
            </a:pPr>
            <a:r>
              <a:rPr lang="es-ES" sz="2000" dirty="0" smtClean="0">
                <a:solidFill>
                  <a:srgbClr val="7030A0"/>
                </a:solidFill>
              </a:rPr>
              <a:t>La recolección de los datos deberá realizarse considerando la información sobre la facultad, las características y trabajo que se ejecuta, los insumos utilizados, los medios existentes y el capital humano involucrado.</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0</TotalTime>
  <Words>458</Words>
  <Application>Microsoft Office PowerPoint</Application>
  <PresentationFormat>Presentación en pantalla (4:3)</PresentationFormat>
  <Paragraphs>73</Paragraphs>
  <Slides>14</Slides>
  <Notes>1</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Concurrencia</vt:lpstr>
      <vt:lpstr>PREVENCION DE ACCIDENTES</vt:lpstr>
      <vt:lpstr>DEFINICIÓN DE ACCIDENTE DE TRABAJO</vt:lpstr>
      <vt:lpstr>Presentación de PowerPoint</vt:lpstr>
      <vt:lpstr>ACTOS INSEGUROS</vt:lpstr>
      <vt:lpstr>Actos Inseguros: Ejemplos</vt:lpstr>
      <vt:lpstr>Condiciones Inseguras: Ejemplos</vt:lpstr>
      <vt:lpstr>Actos y Condiciones Inseguras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INSTRUCTIVO EVACUACION</dc:title>
  <dc:creator/>
  <cp:lastModifiedBy/>
  <cp:revision>15</cp:revision>
  <dcterms:created xsi:type="dcterms:W3CDTF">2014-05-22T17:10:57Z</dcterms:created>
  <dcterms:modified xsi:type="dcterms:W3CDTF">2014-06-09T15:16:10Z</dcterms:modified>
</cp:coreProperties>
</file>